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68" r:id="rId3"/>
    <p:sldId id="267" r:id="rId4"/>
    <p:sldId id="269" r:id="rId5"/>
    <p:sldId id="257" r:id="rId6"/>
    <p:sldId id="258" r:id="rId7"/>
    <p:sldId id="259" r:id="rId8"/>
    <p:sldId id="329" r:id="rId9"/>
    <p:sldId id="327" r:id="rId10"/>
    <p:sldId id="260" r:id="rId11"/>
    <p:sldId id="262" r:id="rId12"/>
    <p:sldId id="330" r:id="rId13"/>
    <p:sldId id="331" r:id="rId14"/>
    <p:sldId id="261" r:id="rId15"/>
    <p:sldId id="264" r:id="rId16"/>
    <p:sldId id="265" r:id="rId17"/>
    <p:sldId id="272" r:id="rId18"/>
    <p:sldId id="274" r:id="rId19"/>
    <p:sldId id="273" r:id="rId20"/>
    <p:sldId id="270" r:id="rId21"/>
    <p:sldId id="295" r:id="rId22"/>
    <p:sldId id="296" r:id="rId23"/>
    <p:sldId id="367" r:id="rId24"/>
    <p:sldId id="271" r:id="rId25"/>
    <p:sldId id="294" r:id="rId26"/>
    <p:sldId id="369" r:id="rId27"/>
    <p:sldId id="332" r:id="rId28"/>
    <p:sldId id="263" r:id="rId29"/>
    <p:sldId id="320" r:id="rId30"/>
    <p:sldId id="368" r:id="rId31"/>
    <p:sldId id="289" r:id="rId32"/>
    <p:sldId id="290" r:id="rId33"/>
    <p:sldId id="291" r:id="rId34"/>
    <p:sldId id="292" r:id="rId35"/>
    <p:sldId id="293" r:id="rId36"/>
    <p:sldId id="371" r:id="rId37"/>
    <p:sldId id="372" r:id="rId38"/>
    <p:sldId id="373" r:id="rId39"/>
    <p:sldId id="314" r:id="rId40"/>
    <p:sldId id="297" r:id="rId41"/>
    <p:sldId id="298" r:id="rId42"/>
    <p:sldId id="374" r:id="rId43"/>
    <p:sldId id="27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F2"/>
    <a:srgbClr val="0054FF"/>
    <a:srgbClr val="E70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78"/>
    <p:restoredTop sz="93300"/>
  </p:normalViewPr>
  <p:slideViewPr>
    <p:cSldViewPr snapToGrid="0" snapToObjects="1">
      <p:cViewPr varScale="1">
        <p:scale>
          <a:sx n="57" d="100"/>
          <a:sy n="57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B7678-E0A1-E947-BFB9-2F8557C419EE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55B90-2FFE-4042-8D20-5275376C0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70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44C18-0158-F94B-BD84-2328824936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4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55B90-2FFE-4042-8D20-5275376C0B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74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44C18-0158-F94B-BD84-2328824936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22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44C18-0158-F94B-BD84-2328824936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5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FC67-5AE8-1447-A2DF-E6A8EEE0E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F6E6D-6F8E-0643-8BCD-A4217C2AA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63113-39D3-C244-B0EF-D8AE35A3B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6C102-C11F-2C4F-B3FA-A7EC89BC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D92D9-6E3F-BB49-AB0F-412BB238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0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8511-60FF-5544-839E-92F4BA90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D86E2-D0BC-B043-A59C-C6C0416BD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9BB24-94CE-B84E-964F-A12BE01A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480D1-7316-9C43-A2AF-BD35B32A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A739A-18FF-2647-8DFC-9CA178C2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8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657E5-B07B-9B47-AC40-B4D3A7FC3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F9A5F-747F-904E-A2D3-88C52DC6B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B381A-782B-DF45-9A1E-AB46362D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45439-03D6-2E46-ADF0-80051751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9D87F-56F9-3F4A-99AD-1EBE455D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23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7085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D6B2875D-595B-5745-91ED-954A9222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5E16F-34E3-344B-A59C-E8B63F25BA90}" type="datetimeFigureOut">
              <a:rPr lang="en-US" altLang="en-US"/>
              <a:pPr>
                <a:defRPr/>
              </a:pPr>
              <a:t>2/17/20</a:t>
            </a:fld>
            <a:endParaRPr lang="en-US" alt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A02EA9A-56E9-9740-8275-61F9EE3D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F6A13B67-7D6F-C84F-AF77-CDDE7056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6BE9FD-BDF0-2E44-8BC5-10581D6F03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266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0225-2AC8-4D46-8990-06556772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936" y="1"/>
            <a:ext cx="10515600" cy="914400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005D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BD10A-9F64-404B-A6E7-767C7DEFA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EF0C3-0AE6-F344-B389-EDB0FA9B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10646"/>
            <a:ext cx="2743200" cy="365125"/>
          </a:xfrm>
        </p:spPr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1F04E-73CE-FC47-A89B-ADE611D5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68498-5BEE-8742-88C7-DC71385D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7435" y="6480793"/>
            <a:ext cx="2743200" cy="365125"/>
          </a:xfrm>
        </p:spPr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3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2D46-1E88-3C44-A0F9-8B2ADCA1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E4DBD-1B31-7143-B012-75CC36BAA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2BE4-FC3C-594E-BECC-C18B7977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7F758-4934-6540-A23F-366B1E49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279F3-BCD7-3647-8226-D40B89E8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7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A958-67DA-7E42-B759-00CA366E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6ED5E-C370-8A41-8691-1F8DFCC0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78D0E-B2F7-DB4A-9429-95F67B37C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9F3A2-BAFF-5F42-94D5-A6C752A2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F5D6D-1FEC-D544-8630-824F902E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E8C3B-8E63-2341-BC58-194702AE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6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95D7-3FE3-E64F-9A00-F881395F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49687-1E96-A64B-9FD2-D78DD5C8B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DA1EF-D693-DD4E-BB25-646EA185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210B9-637E-CE43-B149-7F83F8208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39569-3EC9-1A4A-B153-602C8D87E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C134C-7663-0E48-8FF7-616105E6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58FF0-3560-EC49-85D9-035C0F86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8F958-4DAC-564C-AB6F-4C532C88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5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8850-E58A-004B-BEA0-E2455380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8505E-74E8-AC48-9978-C425DCF7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C525C-9884-F449-B93F-74B3C28C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47BCC-5CB2-E94A-A4DB-161487B5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2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6EC62-257F-EA41-9056-B916D4C5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CA37E-4ACF-B842-996C-592DAF1B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386EE-825F-1342-910B-A485E3D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2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FDD0-8F12-F140-8A4F-C6EF6AEC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F1827-EA60-C447-B0CF-A767E8677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F865-9F56-F342-B649-AE6286FEC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2BDE1-298C-0F41-8C58-A2BC70F3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9F93F-10BF-DC48-B0D3-DF8D4412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21326-4358-4C41-9CBE-4179215B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7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3FB7-8F4B-234D-96B8-31D40244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814C81-8353-A44D-BDC6-B8A56E753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74DE5-F55F-2D4F-B640-6F00C5F67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DD1CA-75F0-F04C-B0BB-D174905A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8FF7B-F75C-F24E-87C3-6C602E3E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E4C8D-B179-5345-B248-A156125E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0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421DC7-1720-0E49-B5D9-E43A0FF6A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9CCB5-2786-9343-B664-C1F605102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18E00-6283-5346-8D59-5D8234F68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F716-94A3-1942-A025-E5674E762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1424-E55E-CC4A-B8D8-D733CCB8A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F4294-8149-0042-9DCE-CA4AC894A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9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tec.org/loyola/nano/a_01.htm#dshaw" TargetMode="External"/><Relationship Id="rId2" Type="http://schemas.openxmlformats.org/officeDocument/2006/relationships/hyperlink" Target="http://www.wtec.org/loyola/nano/a_01.htm#eh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hyperlink" Target="http://www.wtec.org/loyola/nano/fh02_01.gi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medium.com/@Farah_36879/nano-sensors-and-nano-fabrication-a-world-so-small-made-big-9a44c32321c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upload.wikimedia.org/wikipedia/commons/f/f9/Wassermolek%C3%BCleInTr%C3%B6pfchen.sv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://upload.wikimedia.org/wikipedia/commons/a/af/SurftensionDiagram.png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Nanometer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://en.wikipedia.org/wiki/Micrometre" TargetMode="External"/><Relationship Id="rId2" Type="http://schemas.openxmlformats.org/officeDocument/2006/relationships/hyperlink" Target="http://upload.wikimedia.org/wikipedia/commons/6/66/CurvedSurfaceTension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Millimeter" TargetMode="External"/><Relationship Id="rId5" Type="http://schemas.openxmlformats.org/officeDocument/2006/relationships/hyperlink" Target="http://en.wikipedia.org/wiki/Standard_conditions_for_temperature_and_pressure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://en.wikipedia.org/wiki/Atmosphere_(unit)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en.wikipedia.org/wiki/File:SurfTensionContactAngle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odomethane" TargetMode="External"/><Relationship Id="rId3" Type="http://schemas.openxmlformats.org/officeDocument/2006/relationships/hyperlink" Target="http://en.wikipedia.org/wiki/Ethanol" TargetMode="External"/><Relationship Id="rId7" Type="http://schemas.openxmlformats.org/officeDocument/2006/relationships/hyperlink" Target="http://en.wikipedia.org/wiki/Acetic_acid" TargetMode="External"/><Relationship Id="rId2" Type="http://schemas.openxmlformats.org/officeDocument/2006/relationships/hyperlink" Target="http://en.wikipedia.org/wiki/Wa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Glycerol" TargetMode="External"/><Relationship Id="rId5" Type="http://schemas.openxmlformats.org/officeDocument/2006/relationships/hyperlink" Target="http://en.wikipedia.org/wiki/Carbon_tetrachloride" TargetMode="External"/><Relationship Id="rId4" Type="http://schemas.openxmlformats.org/officeDocument/2006/relationships/hyperlink" Target="http://en.wikipedia.org/wiki/Diethyl_ether" TargetMode="External"/><Relationship Id="rId9" Type="http://schemas.openxmlformats.org/officeDocument/2006/relationships/hyperlink" Target="http://en.wikipedia.org/wiki/Mercury_(element)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en.wikipedia.org/wiki/File:CapillaryAction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://upload.wikimedia.org/wikipedia/commons/8/85/CapillaryAction.sv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upload.wikimedia.org/wikipedia/commons/8/8e/Exploring_new_continents_1200728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://en.wikipedia.org/wiki/File:Surface_tension.svg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hyperlink" Target="http://upload.wikimedia.org/wikipedia/commons/0/00/Surface_tension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hyperlink" Target="https://medium.com/@Farah_36879/nano-sensors-and-nano-fabrication-a-world-so-small-made-big-9a44c32321c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330E-E964-C049-B223-2D83319F4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C1553-C377-1F4A-990F-07A301CC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735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ED9B73C-F432-3545-BAB4-6D335F8BD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9427"/>
            <a:ext cx="9144000" cy="75258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Session 2: Size and surface related phenomena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9E52C-0BF4-6B4A-B40B-96BFF80C4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792" y="6392008"/>
            <a:ext cx="9144000" cy="582436"/>
          </a:xfrm>
        </p:spPr>
        <p:txBody>
          <a:bodyPr/>
          <a:lstStyle/>
          <a:p>
            <a:r>
              <a:rPr lang="en-US" b="1" dirty="0">
                <a:solidFill>
                  <a:srgbClr val="005DF2"/>
                </a:solidFill>
              </a:rPr>
              <a:t>February 7, 2020</a:t>
            </a:r>
          </a:p>
        </p:txBody>
      </p:sp>
    </p:spTree>
    <p:extLst>
      <p:ext uri="{BB962C8B-B14F-4D97-AF65-F5344CB8AC3E}">
        <p14:creationId xmlns:p14="http://schemas.microsoft.com/office/powerpoint/2010/main" val="76071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F9B4-1B9D-D14E-951C-A3FB0B5A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Nano-Scale &amp; Conventional Polymeric Size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DC195-3577-F64C-BB57-4174329D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911A2-BB8C-4E4D-85FD-C34D0862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80B57-A94C-9048-AFCA-C651C55DA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699321-C99C-1E48-B5E3-EE47FC994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46797"/>
              </p:ext>
            </p:extLst>
          </p:nvPr>
        </p:nvGraphicFramePr>
        <p:xfrm>
          <a:off x="1435100" y="1805781"/>
          <a:ext cx="9525000" cy="42321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62500">
                  <a:extLst>
                    <a:ext uri="{9D8B030D-6E8A-4147-A177-3AD203B41FA5}">
                      <a16:colId xmlns:a16="http://schemas.microsoft.com/office/drawing/2014/main" val="1168708228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1523901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94701"/>
                  </a:ext>
                </a:extLst>
              </a:tr>
              <a:tr h="80549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Polymer latex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50-500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89929"/>
                  </a:ext>
                </a:extLst>
              </a:tr>
              <a:tr h="713899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Hiding grade TiO</a:t>
                      </a:r>
                      <a:r>
                        <a:rPr lang="en-US" sz="3200" b="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200-250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739551"/>
                  </a:ext>
                </a:extLst>
              </a:tr>
              <a:tr h="53054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Polyurethane dispersion particle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50-100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74708"/>
                  </a:ext>
                </a:extLst>
              </a:tr>
              <a:tr h="548799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Polymer molecular size in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2-100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929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37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4A34-0754-DB40-9C6C-A5F19689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Surface Area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EE3FD5-3C2B-1A45-A044-EEEF0E09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139AB-FD80-384B-8860-E4603243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7DE4F-9B4A-724C-A06F-FBDE12C4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BB98A-39E6-A04B-9ABA-FD4C7FF9D757}"/>
              </a:ext>
            </a:extLst>
          </p:cNvPr>
          <p:cNvSpPr txBox="1"/>
          <p:nvPr/>
        </p:nvSpPr>
        <p:spPr>
          <a:xfrm>
            <a:off x="1798118" y="1325563"/>
            <a:ext cx="2777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Volume= 4/3</a:t>
            </a:r>
            <a:r>
              <a:rPr lang="en-US" sz="2800" dirty="0">
                <a:latin typeface="Symbol" pitchFamily="2" charset="2"/>
              </a:rPr>
              <a:t> p </a:t>
            </a:r>
            <a:r>
              <a:rPr lang="en-US" sz="2800" dirty="0"/>
              <a:t>r</a:t>
            </a:r>
            <a:r>
              <a:rPr lang="en-US" sz="2800" baseline="30000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4E6A-4B9B-2B4F-A983-5908B02FB72C}"/>
              </a:ext>
            </a:extLst>
          </p:cNvPr>
          <p:cNvSpPr txBox="1"/>
          <p:nvPr/>
        </p:nvSpPr>
        <p:spPr>
          <a:xfrm>
            <a:off x="6575959" y="1325563"/>
            <a:ext cx="31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Surface area= 4</a:t>
            </a:r>
            <a:r>
              <a:rPr lang="en-US" sz="2800" dirty="0">
                <a:latin typeface="Symbol" pitchFamily="2" charset="2"/>
              </a:rPr>
              <a:t> p </a:t>
            </a:r>
            <a:r>
              <a:rPr lang="en-US" sz="2800" dirty="0"/>
              <a:t>r</a:t>
            </a:r>
            <a:r>
              <a:rPr lang="en-US" sz="2800" baseline="300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63A66C-78D9-174C-B602-64BCECEA526A}"/>
              </a:ext>
            </a:extLst>
          </p:cNvPr>
          <p:cNvSpPr txBox="1"/>
          <p:nvPr/>
        </p:nvSpPr>
        <p:spPr>
          <a:xfrm>
            <a:off x="1282700" y="2294470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If the density of TiO2 is 4 grs/cm</a:t>
            </a:r>
            <a:r>
              <a:rPr lang="en-US" sz="2000" b="1" baseline="30000" dirty="0"/>
              <a:t>3</a:t>
            </a:r>
            <a:r>
              <a:rPr lang="en-US" sz="2000" b="1" dirty="0"/>
              <a:t>, and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6EA712-F439-7341-9410-96358A6FF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216591"/>
              </p:ext>
            </p:extLst>
          </p:nvPr>
        </p:nvGraphicFramePr>
        <p:xfrm>
          <a:off x="1282700" y="3002356"/>
          <a:ext cx="10071100" cy="29389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7775">
                  <a:extLst>
                    <a:ext uri="{9D8B030D-6E8A-4147-A177-3AD203B41FA5}">
                      <a16:colId xmlns:a16="http://schemas.microsoft.com/office/drawing/2014/main" val="1168708228"/>
                    </a:ext>
                  </a:extLst>
                </a:gridCol>
                <a:gridCol w="2517775">
                  <a:extLst>
                    <a:ext uri="{9D8B030D-6E8A-4147-A177-3AD203B41FA5}">
                      <a16:colId xmlns:a16="http://schemas.microsoft.com/office/drawing/2014/main" val="1523901166"/>
                    </a:ext>
                  </a:extLst>
                </a:gridCol>
                <a:gridCol w="2517775">
                  <a:extLst>
                    <a:ext uri="{9D8B030D-6E8A-4147-A177-3AD203B41FA5}">
                      <a16:colId xmlns:a16="http://schemas.microsoft.com/office/drawing/2014/main" val="497237789"/>
                    </a:ext>
                  </a:extLst>
                </a:gridCol>
                <a:gridCol w="2517775">
                  <a:extLst>
                    <a:ext uri="{9D8B030D-6E8A-4147-A177-3AD203B41FA5}">
                      <a16:colId xmlns:a16="http://schemas.microsoft.com/office/drawing/2014/main" val="2652202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If the particle diameter is: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# particles per gram?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Surface area per gram?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Surface area per volume?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94701"/>
                  </a:ext>
                </a:extLst>
              </a:tr>
              <a:tr h="540356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6x10</a:t>
                      </a:r>
                      <a:r>
                        <a:rPr lang="en-US" sz="3200" b="0" baseline="30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/>
                        <a:t>1.8x10</a:t>
                      </a:r>
                      <a:r>
                        <a:rPr lang="en-US" sz="3200" b="0" baseline="300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989929"/>
                  </a:ext>
                </a:extLst>
              </a:tr>
              <a:tr h="713899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20</a:t>
                      </a:r>
                      <a:endParaRPr lang="en-US" sz="3200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/>
                        <a:t>6x10</a:t>
                      </a:r>
                      <a:r>
                        <a:rPr lang="en-US" sz="3200" b="0" baseline="30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/>
                        <a:t>1.8x10</a:t>
                      </a:r>
                      <a:r>
                        <a:rPr lang="en-US" sz="3200" b="0" baseline="30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739551"/>
                  </a:ext>
                </a:extLst>
              </a:tr>
              <a:tr h="530542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/>
                        <a:t>6x10</a:t>
                      </a:r>
                      <a:r>
                        <a:rPr lang="en-US" sz="3200" b="0" baseline="300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/>
                        <a:t>1.8x10</a:t>
                      </a:r>
                      <a:r>
                        <a:rPr lang="en-US" sz="3200" b="0" baseline="30000" dirty="0"/>
                        <a:t>20</a:t>
                      </a:r>
                      <a:endParaRPr lang="en-US" sz="3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37470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E17B2A4-E902-9241-B8BC-FFF8897A7716}"/>
              </a:ext>
            </a:extLst>
          </p:cNvPr>
          <p:cNvSpPr txBox="1"/>
          <p:nvPr/>
        </p:nvSpPr>
        <p:spPr>
          <a:xfrm>
            <a:off x="4356100" y="2448358"/>
            <a:ext cx="147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is the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00178-5A07-8D47-B6B0-4FDEB5EC2729}"/>
              </a:ext>
            </a:extLst>
          </p:cNvPr>
          <p:cNvSpPr txBox="1"/>
          <p:nvPr/>
        </p:nvSpPr>
        <p:spPr>
          <a:xfrm>
            <a:off x="9285835" y="2427797"/>
            <a:ext cx="147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is the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61CB1-1A8F-6D40-8333-AF8198049407}"/>
              </a:ext>
            </a:extLst>
          </p:cNvPr>
          <p:cNvSpPr txBox="1"/>
          <p:nvPr/>
        </p:nvSpPr>
        <p:spPr>
          <a:xfrm>
            <a:off x="6838950" y="2393666"/>
            <a:ext cx="147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is the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4A2D1D-774C-0747-B1C1-F6529CCDC777}"/>
              </a:ext>
            </a:extLst>
          </p:cNvPr>
          <p:cNvSpPr/>
          <p:nvPr/>
        </p:nvSpPr>
        <p:spPr>
          <a:xfrm>
            <a:off x="3872432" y="4156945"/>
            <a:ext cx="2356917" cy="174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45B79F-4EA2-114D-AC7C-4E9A2A0464AB}"/>
              </a:ext>
            </a:extLst>
          </p:cNvPr>
          <p:cNvSpPr/>
          <p:nvPr/>
        </p:nvSpPr>
        <p:spPr>
          <a:xfrm>
            <a:off x="6397091" y="4156945"/>
            <a:ext cx="2356917" cy="174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D7AA6E-921B-2148-ABBF-641B9BAE384C}"/>
              </a:ext>
            </a:extLst>
          </p:cNvPr>
          <p:cNvSpPr/>
          <p:nvPr/>
        </p:nvSpPr>
        <p:spPr>
          <a:xfrm>
            <a:off x="8875445" y="4156945"/>
            <a:ext cx="2356917" cy="174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3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8544-A425-3749-87C4-2C31DBED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535"/>
            <a:ext cx="12192000" cy="82572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1625FF"/>
                </a:solidFill>
              </a:rPr>
              <a:t>Percentage of Surface  Atoms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C75FF48-C989-A143-A34F-3943289D2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88" y="1268819"/>
            <a:ext cx="5434824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71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1A03-8DA3-0C4B-B3A1-4ECE9025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1625FF"/>
                </a:solidFill>
              </a:rPr>
              <a:t>Surface to Bulk Atoms Ratio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0FC8A9CC-8FC3-B347-AED4-31C4E5AF1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227" y="3033713"/>
            <a:ext cx="384016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338138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338138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338138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338138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338138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8138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Times" pitchFamily="2" charset="0"/>
              </a:rPr>
              <a:t>•	Spherical iron nanocrystals</a:t>
            </a:r>
          </a:p>
          <a:p>
            <a:br>
              <a:rPr lang="en-US" altLang="en-US">
                <a:latin typeface="Times" pitchFamily="2" charset="0"/>
              </a:rPr>
            </a:br>
            <a:r>
              <a:rPr lang="en-US" altLang="en-US">
                <a:latin typeface="Times" pitchFamily="2" charset="0"/>
              </a:rPr>
              <a:t>•	J. Phys. Chem. 1996, </a:t>
            </a:r>
            <a:br>
              <a:rPr lang="en-US" altLang="en-US">
                <a:latin typeface="Times" pitchFamily="2" charset="0"/>
              </a:rPr>
            </a:br>
            <a:r>
              <a:rPr lang="en-US" altLang="en-US">
                <a:latin typeface="Times" pitchFamily="2" charset="0"/>
              </a:rPr>
              <a:t>	Vol. 100, p. 12142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C923D9D-627A-634C-AA27-726A9BA0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0567"/>
            <a:ext cx="46212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65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4A34-0754-DB40-9C6C-A5F19689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Surface Area Dependence on Size</a:t>
            </a:r>
            <a:br>
              <a:rPr lang="en-US" dirty="0"/>
            </a:b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D0956-5058-B949-9D25-871DF53F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1423988"/>
            <a:ext cx="8102600" cy="49212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B0B9C0-97BA-AD45-ABAB-08163196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365" y="6538912"/>
            <a:ext cx="2743200" cy="365125"/>
          </a:xfrm>
        </p:spPr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5E7E4-0E42-6446-9044-E8D5E2FF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D3644-25B8-A14E-AA23-8808FC84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Image result for km cuadrados de manhattan">
            <a:extLst>
              <a:ext uri="{FF2B5EF4-FFF2-40B4-BE49-F238E27FC236}">
                <a16:creationId xmlns:a16="http://schemas.microsoft.com/office/drawing/2014/main" id="{EF75CC96-C78B-5649-8628-2B6490B7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548091"/>
            <a:ext cx="31115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a de Manhattan">
            <a:extLst>
              <a:ext uri="{FF2B5EF4-FFF2-40B4-BE49-F238E27FC236}">
                <a16:creationId xmlns:a16="http://schemas.microsoft.com/office/drawing/2014/main" id="{7406CFC1-DCF0-9C4E-9E62-4DEA59B1C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3" y="3636887"/>
            <a:ext cx="3128567" cy="221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A53BEC-8DC4-FA43-82D9-541025D51161}"/>
              </a:ext>
            </a:extLst>
          </p:cNvPr>
          <p:cNvSpPr/>
          <p:nvPr/>
        </p:nvSpPr>
        <p:spPr>
          <a:xfrm>
            <a:off x="1157792" y="585180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59,1 km²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DF674F-E626-5F45-B641-6EA65FDA70F4}"/>
              </a:ext>
            </a:extLst>
          </p:cNvPr>
          <p:cNvGrpSpPr/>
          <p:nvPr/>
        </p:nvGrpSpPr>
        <p:grpSpPr>
          <a:xfrm>
            <a:off x="3505200" y="5321300"/>
            <a:ext cx="3188862" cy="930512"/>
            <a:chOff x="3505200" y="5321300"/>
            <a:chExt cx="3188862" cy="93051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0C187E3-5B58-3742-978B-DCED55629EB3}"/>
                </a:ext>
              </a:extLst>
            </p:cNvPr>
            <p:cNvCxnSpPr/>
            <p:nvPr/>
          </p:nvCxnSpPr>
          <p:spPr>
            <a:xfrm flipV="1">
              <a:off x="6426200" y="5321300"/>
              <a:ext cx="0" cy="482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3E3029-E0A9-E441-8EC1-22AE033E75FC}"/>
                </a:ext>
              </a:extLst>
            </p:cNvPr>
            <p:cNvCxnSpPr>
              <a:cxnSpLocks/>
            </p:cNvCxnSpPr>
            <p:nvPr/>
          </p:nvCxnSpPr>
          <p:spPr>
            <a:xfrm>
              <a:off x="3505200" y="5562600"/>
              <a:ext cx="2921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1D00F2-61E7-F44F-A721-36A079A4FD5F}"/>
                </a:ext>
              </a:extLst>
            </p:cNvPr>
            <p:cNvSpPr/>
            <p:nvPr/>
          </p:nvSpPr>
          <p:spPr>
            <a:xfrm>
              <a:off x="6158338" y="5882480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150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68F5E19-43C9-2B4C-977B-5973D7E0B0DA}"/>
              </a:ext>
            </a:extLst>
          </p:cNvPr>
          <p:cNvSpPr txBox="1"/>
          <p:nvPr/>
        </p:nvSpPr>
        <p:spPr>
          <a:xfrm>
            <a:off x="2114043" y="5904209"/>
            <a:ext cx="3836331" cy="923330"/>
          </a:xfrm>
          <a:prstGeom prst="rect">
            <a:avLst/>
          </a:prstGeom>
          <a:solidFill>
            <a:srgbClr val="005D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The surface area of  spherical nanoparticles of 150 nm in 1m</a:t>
            </a:r>
            <a:r>
              <a:rPr lang="en-US" b="1" baseline="30000" dirty="0">
                <a:solidFill>
                  <a:srgbClr val="FFFF00"/>
                </a:solidFill>
              </a:rPr>
              <a:t>3</a:t>
            </a:r>
            <a:r>
              <a:rPr lang="en-US" b="1" dirty="0">
                <a:solidFill>
                  <a:srgbClr val="FFFF00"/>
                </a:solidFill>
              </a:rPr>
              <a:t> is approximately equivalent 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27268B-9CDA-CA4D-9F1D-C94280678BD8}"/>
              </a:ext>
            </a:extLst>
          </p:cNvPr>
          <p:cNvSpPr txBox="1"/>
          <p:nvPr/>
        </p:nvSpPr>
        <p:spPr>
          <a:xfrm>
            <a:off x="7936569" y="1450976"/>
            <a:ext cx="383633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By the way… the surface area of  our lungs is approximately 70-100m</a:t>
            </a:r>
            <a:r>
              <a:rPr lang="en-US" b="1" baseline="30000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0980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0F68-03D3-BD42-B958-641DDCBA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5185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Surface Material Content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C8FFB-FCAF-A249-83D8-CCC8A8B6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F14FC-E310-5B47-B6EA-AD9E68FA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BDED-EA30-BF45-AD53-8F15F6A3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130B-091B-494E-B888-2F809D6CF435}"/>
              </a:ext>
            </a:extLst>
          </p:cNvPr>
          <p:cNvSpPr txBox="1"/>
          <p:nvPr/>
        </p:nvSpPr>
        <p:spPr>
          <a:xfrm>
            <a:off x="1873443" y="2181027"/>
            <a:ext cx="888213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 particle of 10 nm diameter has 20% of its atoms on the surface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B7970-C484-B447-9F3D-684F526163E5}"/>
              </a:ext>
            </a:extLst>
          </p:cNvPr>
          <p:cNvSpPr txBox="1"/>
          <p:nvPr/>
        </p:nvSpPr>
        <p:spPr>
          <a:xfrm>
            <a:off x="1926376" y="3388208"/>
            <a:ext cx="8829203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 particle of 2 nm diameter has 80% of its atoms on the surface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17251-0204-F944-A966-39C6A985F0C6}"/>
              </a:ext>
            </a:extLst>
          </p:cNvPr>
          <p:cNvSpPr txBox="1"/>
          <p:nvPr/>
        </p:nvSpPr>
        <p:spPr>
          <a:xfrm>
            <a:off x="1926375" y="4568086"/>
            <a:ext cx="8829204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 particle of 1 nm diameter has 80% of its atoms on the surface</a:t>
            </a:r>
          </a:p>
        </p:txBody>
      </p:sp>
    </p:spTree>
    <p:extLst>
      <p:ext uri="{BB962C8B-B14F-4D97-AF65-F5344CB8AC3E}">
        <p14:creationId xmlns:p14="http://schemas.microsoft.com/office/powerpoint/2010/main" val="299624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391B-1B41-8F4F-92E5-788DF576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7D579-DEC3-9140-AC42-7267C46F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311150"/>
            <a:ext cx="8699500" cy="62357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97BFE9-9036-934D-94BA-8D1E11D9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93C89-7589-EF40-9053-4CA67284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4766F-6186-2B44-AC52-8ACE546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F547-2C5F-6D42-9779-F63194011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2464651"/>
            <a:ext cx="2755900" cy="1325563"/>
          </a:xfrm>
        </p:spPr>
        <p:txBody>
          <a:bodyPr/>
          <a:lstStyle/>
          <a:p>
            <a:r>
              <a:rPr lang="en-US" dirty="0"/>
              <a:t>Fabrication </a:t>
            </a:r>
            <a:br>
              <a:rPr lang="en-US" dirty="0"/>
            </a:br>
            <a:r>
              <a:rPr lang="en-US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7A479-5C38-4245-A0CA-5BAFA07BC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600" y="6522068"/>
            <a:ext cx="2743200" cy="365125"/>
          </a:xfrm>
        </p:spPr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62172-B884-5A4A-84FD-CF71592C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97000" y="6356350"/>
            <a:ext cx="9182100" cy="365125"/>
          </a:xfrm>
        </p:spPr>
        <p:txBody>
          <a:bodyPr/>
          <a:lstStyle/>
          <a:p>
            <a:r>
              <a:rPr lang="en-US" dirty="0" err="1"/>
              <a:t>Galstyan</a:t>
            </a:r>
            <a:r>
              <a:rPr lang="en-US" dirty="0"/>
              <a:t>, </a:t>
            </a:r>
            <a:r>
              <a:rPr lang="en-US" dirty="0" err="1"/>
              <a:t>Vardan</a:t>
            </a:r>
            <a:r>
              <a:rPr lang="en-US" dirty="0"/>
              <a:t> &amp; Bhandari, Manohar &amp; </a:t>
            </a:r>
            <a:r>
              <a:rPr lang="en-US" dirty="0" err="1"/>
              <a:t>Sberveglieri</a:t>
            </a:r>
            <a:r>
              <a:rPr lang="en-US" dirty="0"/>
              <a:t>, Veronica &amp; </a:t>
            </a:r>
            <a:r>
              <a:rPr lang="en-US" dirty="0" err="1"/>
              <a:t>Sberveglieri</a:t>
            </a:r>
            <a:r>
              <a:rPr lang="en-US" dirty="0"/>
              <a:t>, Giorgio &amp; </a:t>
            </a:r>
            <a:r>
              <a:rPr lang="en-US" dirty="0" err="1"/>
              <a:t>Comini</a:t>
            </a:r>
            <a:r>
              <a:rPr lang="en-US" dirty="0"/>
              <a:t>, Elisabetta. (2018). Metal Oxide Nanostructures in Food Applications: Quality Control and Packaging. </a:t>
            </a:r>
            <a:r>
              <a:rPr lang="en-US" dirty="0" err="1"/>
              <a:t>Chemosensors</a:t>
            </a:r>
            <a:r>
              <a:rPr lang="en-US" dirty="0"/>
              <a:t>. 6. 16. 10.3390/chemosensors6020016.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32A43-56A9-8247-B48C-66309318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CE258-5C69-4E45-9A85-C695C5DA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447" y="328170"/>
            <a:ext cx="4337988" cy="589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23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5A47-FC12-F64C-AA27-F5DDE4B40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505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9A3CD-DEE1-B648-9DAF-DDF8F1BE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F1E99-70F8-3E48-AFAA-208335CA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8195" y="6420448"/>
            <a:ext cx="6019800" cy="425470"/>
          </a:xfrm>
        </p:spPr>
        <p:txBody>
          <a:bodyPr/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</a:rPr>
              <a:t>CHAPTER 2: SYNTHESIS and ASSEMBLY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Evelyn L. Hu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University of California, Santa Barbara);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 T. Shaw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(State University of New York, Buffalo) 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http://www.wtec.org/loyola/nano/fh02_01.gif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5D7E9-C528-C041-BE35-2AC30F907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581C7-81AD-4740-AE08-3A7FF0A15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155" y="1027906"/>
            <a:ext cx="9261880" cy="47625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C22499-C0BF-7A47-AF94-E54D71A70A33}"/>
              </a:ext>
            </a:extLst>
          </p:cNvPr>
          <p:cNvSpPr/>
          <p:nvPr/>
        </p:nvSpPr>
        <p:spPr>
          <a:xfrm>
            <a:off x="1618183" y="4754766"/>
            <a:ext cx="4724400" cy="825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9D9800-C95F-E446-A90A-40619FA038B6}"/>
              </a:ext>
            </a:extLst>
          </p:cNvPr>
          <p:cNvSpPr/>
          <p:nvPr/>
        </p:nvSpPr>
        <p:spPr>
          <a:xfrm>
            <a:off x="1618183" y="4657037"/>
            <a:ext cx="4724400" cy="8255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1A6345-A1D6-EE4C-B60A-88556DBFB06E}"/>
              </a:ext>
            </a:extLst>
          </p:cNvPr>
          <p:cNvSpPr/>
          <p:nvPr/>
        </p:nvSpPr>
        <p:spPr>
          <a:xfrm>
            <a:off x="7150100" y="4335859"/>
            <a:ext cx="3746500" cy="11811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15DF01-579B-454B-AF04-79B3C9E5B19D}"/>
              </a:ext>
            </a:extLst>
          </p:cNvPr>
          <p:cNvSpPr/>
          <p:nvPr/>
        </p:nvSpPr>
        <p:spPr>
          <a:xfrm>
            <a:off x="7150100" y="4335859"/>
            <a:ext cx="3746500" cy="11811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8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AF47-BA4F-6346-8194-61D32ECF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75C1A-FD71-7C46-B9D3-B3F7F234F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7C4B-D1AC-DC4B-BC98-C0DFDFFC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600" y="6480792"/>
            <a:ext cx="8102599" cy="365125"/>
          </a:xfrm>
        </p:spPr>
        <p:txBody>
          <a:bodyPr/>
          <a:lstStyle/>
          <a:p>
            <a:r>
              <a:rPr lang="en-US" b="1" i="1" dirty="0">
                <a:solidFill>
                  <a:schemeClr val="bg1">
                    <a:lumMod val="65000"/>
                  </a:schemeClr>
                </a:solidFill>
              </a:rPr>
              <a:t>Nano sensors and Nano fabrication — 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 World so Small, Made Big;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https://medium.com/@Farah_36879/nano-sensors-and-nano-fabrication-a-world-so-small-made-big-9a44c32321c0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C40ED-CD5C-7745-B3F4-E056FF7B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010EC-5261-2C45-A409-B5F9AD1B4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535" y="36527"/>
            <a:ext cx="8316365" cy="62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5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2703-AADE-C24E-9591-5A39D680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30635" cy="1325563"/>
          </a:xfrm>
        </p:spPr>
        <p:txBody>
          <a:bodyPr/>
          <a:lstStyle/>
          <a:p>
            <a:pPr algn="ctr"/>
            <a:r>
              <a:rPr lang="en-US" dirty="0"/>
              <a:t>Session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20B5-C327-F941-A6C6-9A6F06A30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9" y="1473932"/>
            <a:ext cx="600514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Recap: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Scale of things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Words associated to Nano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List of Fabrication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properties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Surface phenomena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EAABC-574E-F349-B6A3-0E68D814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66366-03FF-AC4E-8609-509D2C7D2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31E8C-DC91-6D4E-9088-D130F248B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93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C1EA-9798-E74E-B72F-C7AE776A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341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1625FF"/>
                </a:solidFill>
              </a:rPr>
              <a:t>Fabrication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6C4E1-1990-B641-A867-F266E514D4EC}"/>
              </a:ext>
            </a:extLst>
          </p:cNvPr>
          <p:cNvSpPr/>
          <p:nvPr/>
        </p:nvSpPr>
        <p:spPr>
          <a:xfrm>
            <a:off x="1048427" y="2607647"/>
            <a:ext cx="438934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985735"/>
                </a:solidFill>
                <a:latin typeface="arial" panose="020B0604020202020204" pitchFamily="34" charset="0"/>
              </a:rPr>
              <a:t>Microfabrication techniques: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Photolithography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Soft 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Film deposition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Bonding</a:t>
            </a:r>
          </a:p>
          <a:p>
            <a:endParaRPr lang="en-US" b="0" i="0" dirty="0">
              <a:solidFill>
                <a:srgbClr val="98573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92E81D-8E5D-CF4E-AFC9-49BE8E6085FB}"/>
              </a:ext>
            </a:extLst>
          </p:cNvPr>
          <p:cNvSpPr/>
          <p:nvPr/>
        </p:nvSpPr>
        <p:spPr>
          <a:xfrm>
            <a:off x="6277626" y="1346200"/>
            <a:ext cx="473327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85735"/>
                </a:solidFill>
                <a:latin typeface="arial" panose="020B0604020202020204" pitchFamily="34" charset="0"/>
              </a:rPr>
              <a:t>Nanofabrication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Molecular self 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Colloid monolayer 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Electron beam 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Focused ion beam 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Electrically induced nanopatterning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X-ray 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Ion projection 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Rapid prototyping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direct deposition,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three-dimensional printing,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selective laser sintering,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laser stereolithography,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evaporation-induced self assembly,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pen lithography,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ink-jet printing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dip-coating techniques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1B840AAA-6615-8B4B-B4F1-950B8A51A088}"/>
              </a:ext>
            </a:extLst>
          </p:cNvPr>
          <p:cNvSpPr/>
          <p:nvPr/>
        </p:nvSpPr>
        <p:spPr>
          <a:xfrm>
            <a:off x="9049231" y="1799649"/>
            <a:ext cx="1358900" cy="1905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07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07C8-2867-E440-9C0F-F40453F9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5DF2"/>
                </a:solidFill>
              </a:rPr>
              <a:t>Nano Particles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E859-F4A6-1644-9668-4E084B06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720" y="1825625"/>
            <a:ext cx="6902494" cy="4351338"/>
          </a:xfrm>
        </p:spPr>
        <p:txBody>
          <a:bodyPr/>
          <a:lstStyle/>
          <a:p>
            <a:r>
              <a:rPr lang="en-US" dirty="0"/>
              <a:t>Zero Dimension: Nano </a:t>
            </a:r>
            <a:r>
              <a:rPr lang="en-US" dirty="0" err="1"/>
              <a:t>partricles</a:t>
            </a:r>
            <a:r>
              <a:rPr lang="en-US" dirty="0"/>
              <a:t>, </a:t>
            </a:r>
            <a:r>
              <a:rPr lang="en-US" dirty="0" err="1"/>
              <a:t>nano</a:t>
            </a:r>
            <a:r>
              <a:rPr lang="en-US" dirty="0"/>
              <a:t> dots</a:t>
            </a:r>
          </a:p>
          <a:p>
            <a:endParaRPr lang="en-US" dirty="0"/>
          </a:p>
          <a:p>
            <a:r>
              <a:rPr lang="en-US" dirty="0"/>
              <a:t>One Dimension: Nano wire</a:t>
            </a:r>
          </a:p>
          <a:p>
            <a:endParaRPr lang="en-US" dirty="0"/>
          </a:p>
          <a:p>
            <a:r>
              <a:rPr lang="en-US" dirty="0"/>
              <a:t>Two Dimension: Nano films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3AFA2-9249-2F4D-8126-ABC3F353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FFB9A-3C3A-B04D-AE23-220201AE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F9A79-2561-E647-84E1-B4D9564C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3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369B597F-3EEA-F540-A85F-2C611AD63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"/>
            <a:ext cx="11292435" cy="1099038"/>
          </a:xfrm>
        </p:spPr>
        <p:txBody>
          <a:bodyPr/>
          <a:lstStyle/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Some Fabrication Process for Nanomaterials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6815611E-32A7-3540-BC70-61A1B76375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51444" y="1408910"/>
            <a:ext cx="7918698" cy="4351338"/>
          </a:xfrm>
        </p:spPr>
        <p:txBody>
          <a:bodyPr rtlCol="0">
            <a:normAutofit fontScale="92500" lnSpcReduction="10000"/>
          </a:bodyPr>
          <a:lstStyle/>
          <a:p>
            <a:pPr>
              <a:buFont typeface="Arial"/>
              <a:buChar char="•"/>
              <a:defRPr/>
            </a:pPr>
            <a:r>
              <a:rPr lang="en-US" altLang="zh-TW" sz="2400" b="1" dirty="0">
                <a:solidFill>
                  <a:srgbClr val="E700F1"/>
                </a:solidFill>
                <a:latin typeface="Times New Roman" charset="0"/>
                <a:ea typeface="新細明體" charset="0"/>
              </a:rPr>
              <a:t>Nanoparticles (0D):  </a:t>
            </a:r>
          </a:p>
          <a:p>
            <a:pPr lvl="1">
              <a:buFont typeface="Arial"/>
              <a:buChar char="–"/>
              <a:defRPr/>
            </a:pPr>
            <a:r>
              <a:rPr lang="en-US" altLang="zh-TW" sz="2000" dirty="0">
                <a:latin typeface="Times New Roman" charset="0"/>
                <a:ea typeface="新細明體" charset="0"/>
              </a:rPr>
              <a:t>colloidal processing, </a:t>
            </a:r>
          </a:p>
          <a:p>
            <a:pPr lvl="1">
              <a:buFont typeface="Arial"/>
              <a:buChar char="–"/>
              <a:defRPr/>
            </a:pPr>
            <a:r>
              <a:rPr lang="en-US" altLang="zh-TW" sz="2000" dirty="0">
                <a:latin typeface="Times New Roman" charset="0"/>
                <a:ea typeface="新細明體" charset="0"/>
              </a:rPr>
              <a:t>flame combustion, </a:t>
            </a:r>
          </a:p>
          <a:p>
            <a:pPr lvl="1">
              <a:buFont typeface="Arial"/>
              <a:buChar char="–"/>
              <a:defRPr/>
            </a:pPr>
            <a:r>
              <a:rPr lang="en-US" altLang="zh-TW" sz="2000" dirty="0">
                <a:latin typeface="Times New Roman" charset="0"/>
                <a:ea typeface="新細明體" charset="0"/>
              </a:rPr>
              <a:t>phase segregation. </a:t>
            </a:r>
          </a:p>
          <a:p>
            <a:pPr>
              <a:buFont typeface="Arial"/>
              <a:buChar char="•"/>
              <a:defRPr/>
            </a:pPr>
            <a:r>
              <a:rPr lang="en-US" altLang="zh-TW" sz="2400" b="1" dirty="0">
                <a:solidFill>
                  <a:srgbClr val="7030A0"/>
                </a:solidFill>
                <a:latin typeface="Times New Roman" charset="0"/>
                <a:ea typeface="新細明體" charset="0"/>
              </a:rPr>
              <a:t>Nanorods or nanowires (1D): </a:t>
            </a:r>
          </a:p>
          <a:p>
            <a:pPr lvl="1">
              <a:buFont typeface="Arial"/>
              <a:buChar char="–"/>
              <a:defRPr/>
            </a:pPr>
            <a:r>
              <a:rPr lang="en-US" altLang="zh-TW" sz="2000" dirty="0">
                <a:latin typeface="Times New Roman" charset="0"/>
                <a:ea typeface="新細明體" charset="0"/>
              </a:rPr>
              <a:t>template-based electroplating, </a:t>
            </a:r>
          </a:p>
          <a:p>
            <a:pPr lvl="1">
              <a:buFont typeface="Arial"/>
              <a:buChar char="–"/>
              <a:defRPr/>
            </a:pPr>
            <a:r>
              <a:rPr lang="en-US" altLang="zh-TW" sz="2000" dirty="0">
                <a:latin typeface="Times New Roman" charset="0"/>
                <a:ea typeface="新細明體" charset="0"/>
              </a:rPr>
              <a:t>vapor-liquid-solid growth (VLS), </a:t>
            </a:r>
          </a:p>
          <a:p>
            <a:pPr lvl="1">
              <a:buFont typeface="Arial"/>
              <a:buChar char="–"/>
              <a:defRPr/>
            </a:pPr>
            <a:r>
              <a:rPr lang="en-US" altLang="zh-TW" sz="2000" dirty="0">
                <a:latin typeface="Times New Roman" charset="0"/>
                <a:ea typeface="新細明體" charset="0"/>
              </a:rPr>
              <a:t>spontaneous anisotropic growth.</a:t>
            </a:r>
          </a:p>
          <a:p>
            <a:pPr>
              <a:buFont typeface="Arial"/>
              <a:buChar char="•"/>
              <a:defRPr/>
            </a:pPr>
            <a:r>
              <a:rPr lang="en-US" altLang="zh-TW" sz="2400" b="1" dirty="0">
                <a:solidFill>
                  <a:srgbClr val="002060"/>
                </a:solidFill>
                <a:latin typeface="Times New Roman" charset="0"/>
                <a:ea typeface="新細明體" charset="0"/>
              </a:rPr>
              <a:t>Thin films (2D): </a:t>
            </a:r>
          </a:p>
          <a:p>
            <a:pPr lvl="1">
              <a:buFont typeface="Arial"/>
              <a:buChar char="–"/>
              <a:defRPr/>
            </a:pPr>
            <a:r>
              <a:rPr lang="en-US" altLang="zh-TW" sz="2000" dirty="0">
                <a:latin typeface="Times New Roman" charset="0"/>
                <a:ea typeface="新細明體" charset="0"/>
              </a:rPr>
              <a:t>molecular beam </a:t>
            </a:r>
            <a:r>
              <a:rPr lang="en-US" altLang="zh-TW" sz="2000" dirty="0" err="1">
                <a:latin typeface="Times New Roman" charset="0"/>
                <a:ea typeface="新細明體" charset="0"/>
              </a:rPr>
              <a:t>epitaxy</a:t>
            </a:r>
            <a:r>
              <a:rPr lang="en-US" altLang="zh-TW" sz="2000" dirty="0">
                <a:latin typeface="Times New Roman" charset="0"/>
                <a:ea typeface="新細明體" charset="0"/>
              </a:rPr>
              <a:t> (MBE) </a:t>
            </a:r>
          </a:p>
          <a:p>
            <a:pPr lvl="1">
              <a:buFont typeface="Arial"/>
              <a:buChar char="–"/>
              <a:defRPr/>
            </a:pPr>
            <a:r>
              <a:rPr lang="en-US" altLang="zh-TW" sz="2000" dirty="0">
                <a:latin typeface="Times New Roman" charset="0"/>
                <a:ea typeface="新細明體" charset="0"/>
              </a:rPr>
              <a:t>atomic layer deposition (ALD)</a:t>
            </a:r>
          </a:p>
          <a:p>
            <a:pPr>
              <a:buFont typeface="Arial"/>
              <a:buChar char="•"/>
              <a:defRPr/>
            </a:pPr>
            <a:r>
              <a:rPr lang="en-US" altLang="zh-TW" sz="2400" b="1" dirty="0">
                <a:latin typeface="Times New Roman" charset="0"/>
                <a:ea typeface="新細明體" charset="0"/>
              </a:rPr>
              <a:t>Nanostructured bulk materials </a:t>
            </a:r>
            <a:r>
              <a:rPr lang="en-US" altLang="zh-TW" sz="2400" dirty="0">
                <a:latin typeface="Times New Roman" charset="0"/>
                <a:ea typeface="新細明體" charset="0"/>
              </a:rPr>
              <a:t>: </a:t>
            </a:r>
          </a:p>
          <a:p>
            <a:pPr lvl="1">
              <a:buFont typeface="Arial"/>
              <a:buChar char="•"/>
              <a:defRPr/>
            </a:pPr>
            <a:r>
              <a:rPr lang="en-US" altLang="zh-TW" sz="2000" dirty="0">
                <a:latin typeface="Times New Roman" charset="0"/>
                <a:ea typeface="新細明體" charset="0"/>
              </a:rPr>
              <a:t>self-assembly of </a:t>
            </a:r>
            <a:r>
              <a:rPr lang="en-US" altLang="zh-TW" sz="2000" dirty="0" err="1">
                <a:latin typeface="Times New Roman" charset="0"/>
                <a:ea typeface="新細明體" charset="0"/>
              </a:rPr>
              <a:t>nano</a:t>
            </a:r>
            <a:r>
              <a:rPr lang="en-US" altLang="zh-TW" sz="2000" dirty="0">
                <a:latin typeface="Times New Roman" charset="0"/>
                <a:ea typeface="新細明體" charset="0"/>
              </a:rPr>
              <a:t> sized particles for photonic band gap crystals. </a:t>
            </a:r>
          </a:p>
        </p:txBody>
      </p:sp>
      <p:sp>
        <p:nvSpPr>
          <p:cNvPr id="73731" name="投影片編號版面配置區 5">
            <a:extLst>
              <a:ext uri="{FF2B5EF4-FFF2-40B4-BE49-F238E27FC236}">
                <a16:creationId xmlns:a16="http://schemas.microsoft.com/office/drawing/2014/main" id="{8034EF2F-2158-ED49-AE01-5176C2B0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7C54D034-580F-F447-8DB4-FD3E9F8AA74D}" type="slidenum">
              <a:rPr kumimoji="0" lang="zh-TW" altLang="en-US" sz="1400"/>
              <a:pPr eaLnBrk="1" hangingPunct="1"/>
              <a:t>22</a:t>
            </a:fld>
            <a:endParaRPr kumimoji="0" lang="en-US" altLang="zh-TW" sz="1400"/>
          </a:p>
        </p:txBody>
      </p:sp>
    </p:spTree>
    <p:extLst>
      <p:ext uri="{BB962C8B-B14F-4D97-AF65-F5344CB8AC3E}">
        <p14:creationId xmlns:p14="http://schemas.microsoft.com/office/powerpoint/2010/main" val="1340410961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9BE9EDE0-A35F-B645-B8FB-4368AB4EF22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57752" y="129027"/>
            <a:ext cx="7772400" cy="579437"/>
          </a:xfrm>
        </p:spPr>
        <p:txBody>
          <a:bodyPr/>
          <a:lstStyle/>
          <a:p>
            <a:pPr eaLnBrk="1" hangingPunct="1"/>
            <a:r>
              <a:rPr lang="en-US" altLang="zh-TW" sz="32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Nanofabrication techniques</a:t>
            </a:r>
          </a:p>
        </p:txBody>
      </p:sp>
      <p:pic>
        <p:nvPicPr>
          <p:cNvPr id="89090" name="Picture 4" descr="1-6">
            <a:extLst>
              <a:ext uri="{FF2B5EF4-FFF2-40B4-BE49-F238E27FC236}">
                <a16:creationId xmlns:a16="http://schemas.microsoft.com/office/drawing/2014/main" id="{7E03290E-ADDB-884B-B8BB-13256C6D0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908051"/>
            <a:ext cx="7989887" cy="517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581102"/>
      </p:ext>
    </p:extLst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1805-EF8A-4E4C-8FA3-704F4350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56F0B-00FA-0B42-80BA-124A9577F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98" y="2052524"/>
            <a:ext cx="2042835" cy="52516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Mechanical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ED1337-D3BF-B840-B300-21C174F09389}"/>
              </a:ext>
            </a:extLst>
          </p:cNvPr>
          <p:cNvSpPr txBox="1">
            <a:spLocks/>
          </p:cNvSpPr>
          <p:nvPr/>
        </p:nvSpPr>
        <p:spPr>
          <a:xfrm>
            <a:off x="6922301" y="2112479"/>
            <a:ext cx="2030397" cy="465211"/>
          </a:xfrm>
          <a:prstGeom prst="rect">
            <a:avLst/>
          </a:prstGeom>
          <a:solidFill>
            <a:srgbClr val="005DF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Electrical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49FFC0-CFCD-C64F-A587-01916DD39845}"/>
              </a:ext>
            </a:extLst>
          </p:cNvPr>
          <p:cNvSpPr txBox="1">
            <a:spLocks/>
          </p:cNvSpPr>
          <p:nvPr/>
        </p:nvSpPr>
        <p:spPr>
          <a:xfrm>
            <a:off x="4801933" y="3822849"/>
            <a:ext cx="2030397" cy="465211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Optical</a:t>
            </a:r>
            <a:r>
              <a:rPr lang="en-US" b="1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BAAD43-5382-8042-8413-AC14FAC69151}"/>
              </a:ext>
            </a:extLst>
          </p:cNvPr>
          <p:cNvSpPr txBox="1">
            <a:spLocks/>
          </p:cNvSpPr>
          <p:nvPr/>
        </p:nvSpPr>
        <p:spPr>
          <a:xfrm>
            <a:off x="3036100" y="5593030"/>
            <a:ext cx="2030397" cy="449748"/>
          </a:xfrm>
          <a:prstGeom prst="rect">
            <a:avLst/>
          </a:prstGeom>
          <a:solidFill>
            <a:srgbClr val="E700F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Chemical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B58E49-60DD-2E4A-AB61-897D0B83D9E8}"/>
              </a:ext>
            </a:extLst>
          </p:cNvPr>
          <p:cNvSpPr txBox="1">
            <a:spLocks/>
          </p:cNvSpPr>
          <p:nvPr/>
        </p:nvSpPr>
        <p:spPr>
          <a:xfrm>
            <a:off x="7125499" y="5562719"/>
            <a:ext cx="2030397" cy="461288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Quantum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39F73C-0E7D-1B4B-982E-0223E25F8DB4}"/>
              </a:ext>
            </a:extLst>
          </p:cNvPr>
          <p:cNvSpPr txBox="1">
            <a:spLocks/>
          </p:cNvSpPr>
          <p:nvPr/>
        </p:nvSpPr>
        <p:spPr>
          <a:xfrm>
            <a:off x="8140698" y="3822849"/>
            <a:ext cx="2030397" cy="49471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Thermal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EAC54A-8BA6-BB42-9E42-3B2CD69FF41C}"/>
              </a:ext>
            </a:extLst>
          </p:cNvPr>
          <p:cNvSpPr txBox="1">
            <a:spLocks/>
          </p:cNvSpPr>
          <p:nvPr/>
        </p:nvSpPr>
        <p:spPr>
          <a:xfrm>
            <a:off x="1247798" y="3882660"/>
            <a:ext cx="2042834" cy="4054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Physical </a:t>
            </a:r>
          </a:p>
        </p:txBody>
      </p:sp>
    </p:spTree>
    <p:extLst>
      <p:ext uri="{BB962C8B-B14F-4D97-AF65-F5344CB8AC3E}">
        <p14:creationId xmlns:p14="http://schemas.microsoft.com/office/powerpoint/2010/main" val="1809872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0083CC11-54F2-7D4F-8BC0-53889E7BF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404813"/>
            <a:ext cx="9195377" cy="519112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zh-TW" b="1" dirty="0">
                <a:latin typeface="Times New Roman" charset="0"/>
                <a:ea typeface="標楷體" charset="0"/>
                <a:cs typeface="標楷體" charset="0"/>
              </a:rPr>
              <a:t>Some physical properties affected  by size</a:t>
            </a:r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71C7DEE6-B56C-1D44-8C2F-7E96425A7E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31949" y="1047750"/>
            <a:ext cx="8820151" cy="1800225"/>
          </a:xfrm>
        </p:spPr>
        <p:txBody>
          <a:bodyPr rtlCol="0">
            <a:normAutofit/>
          </a:bodyPr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zh-TW" sz="1800" dirty="0" err="1">
                <a:latin typeface="Times New Roman" charset="0"/>
                <a:ea typeface="標楷體" charset="0"/>
                <a:cs typeface="標楷體" charset="0"/>
              </a:rPr>
              <a:t>Nanomaterials</a:t>
            </a:r>
            <a:r>
              <a:rPr lang="en-US" altLang="zh-TW" sz="1800" dirty="0">
                <a:latin typeface="Times New Roman" charset="0"/>
                <a:ea typeface="標楷體" charset="0"/>
                <a:cs typeface="標楷體" charset="0"/>
              </a:rPr>
              <a:t> exhibits remarkable different characteristics from their bulk form:</a:t>
            </a:r>
          </a:p>
          <a:p>
            <a:pPr lvl="1">
              <a:lnSpc>
                <a:spcPct val="120000"/>
              </a:lnSpc>
              <a:buFont typeface="Arial"/>
              <a:buChar char="–"/>
              <a:defRPr/>
            </a:pPr>
            <a:r>
              <a:rPr lang="en-US" altLang="zh-TW" sz="1800" dirty="0">
                <a:latin typeface="Times New Roman" charset="0"/>
                <a:ea typeface="標楷體" charset="0"/>
                <a:cs typeface="標楷體" charset="0"/>
              </a:rPr>
              <a:t>Melting point decreases as size of Au nanoparticles reduce. </a:t>
            </a:r>
          </a:p>
          <a:p>
            <a:pPr lvl="1">
              <a:lnSpc>
                <a:spcPct val="120000"/>
              </a:lnSpc>
              <a:buFont typeface="Arial"/>
              <a:buChar char="–"/>
              <a:defRPr/>
            </a:pPr>
            <a:r>
              <a:rPr lang="en-US" altLang="zh-TW" sz="1800" dirty="0">
                <a:latin typeface="Times New Roman" charset="0"/>
                <a:ea typeface="標楷體" charset="0"/>
                <a:cs typeface="標楷體" charset="0"/>
              </a:rPr>
              <a:t>Energy gap of Si nanoparticles is larger than that of bulk Si (</a:t>
            </a:r>
            <a:r>
              <a:rPr lang="zh-TW" altLang="en-US" sz="1800" dirty="0">
                <a:latin typeface="Times New Roman" charset="0"/>
                <a:ea typeface="標楷體" charset="0"/>
                <a:cs typeface="標楷體" charset="0"/>
              </a:rPr>
              <a:t>1.12 </a:t>
            </a:r>
            <a:r>
              <a:rPr lang="en-US" altLang="zh-TW" sz="1800" dirty="0" err="1">
                <a:latin typeface="Times New Roman" charset="0"/>
                <a:ea typeface="標楷體" charset="0"/>
                <a:cs typeface="標楷體" charset="0"/>
              </a:rPr>
              <a:t>eV</a:t>
            </a:r>
            <a:r>
              <a:rPr lang="en-US" altLang="zh-TW" sz="1800" dirty="0">
                <a:latin typeface="Times New Roman" charset="0"/>
                <a:ea typeface="標楷體" charset="0"/>
                <a:cs typeface="標楷體" charset="0"/>
              </a:rPr>
              <a:t>). </a:t>
            </a:r>
            <a:endParaRPr lang="zh-TW" altLang="en-US" sz="1800" dirty="0">
              <a:latin typeface="Times New Roman" charset="0"/>
              <a:ea typeface="標楷體" charset="0"/>
              <a:cs typeface="標楷體" charset="0"/>
            </a:endParaRPr>
          </a:p>
        </p:txBody>
      </p:sp>
      <p:sp>
        <p:nvSpPr>
          <p:cNvPr id="70659" name="投影片編號版面配置區 5">
            <a:extLst>
              <a:ext uri="{FF2B5EF4-FFF2-40B4-BE49-F238E27FC236}">
                <a16:creationId xmlns:a16="http://schemas.microsoft.com/office/drawing/2014/main" id="{DCACE32F-C7F3-6C45-9BC8-4A2EFE37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38FD17B-F12E-4E4C-B495-60BE66BB8EBD}" type="slidenum">
              <a:rPr kumimoji="0" lang="zh-TW" altLang="en-US" sz="1400"/>
              <a:pPr eaLnBrk="1" hangingPunct="1"/>
              <a:t>25</a:t>
            </a:fld>
            <a:endParaRPr kumimoji="0" lang="en-US" altLang="zh-TW" sz="1400"/>
          </a:p>
        </p:txBody>
      </p:sp>
      <p:grpSp>
        <p:nvGrpSpPr>
          <p:cNvPr id="70660" name="Group 4">
            <a:extLst>
              <a:ext uri="{FF2B5EF4-FFF2-40B4-BE49-F238E27FC236}">
                <a16:creationId xmlns:a16="http://schemas.microsoft.com/office/drawing/2014/main" id="{5766F33F-3AB3-BA47-A45E-8D4EB78554DB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3644900"/>
            <a:ext cx="2520950" cy="3132138"/>
            <a:chOff x="-3" y="391"/>
            <a:chExt cx="1687" cy="2370"/>
          </a:xfrm>
        </p:grpSpPr>
        <p:grpSp>
          <p:nvGrpSpPr>
            <p:cNvPr id="70702" name="Group 5">
              <a:extLst>
                <a:ext uri="{FF2B5EF4-FFF2-40B4-BE49-F238E27FC236}">
                  <a16:creationId xmlns:a16="http://schemas.microsoft.com/office/drawing/2014/main" id="{6CAEFFB4-30AC-D747-A1F5-B2E250A1E0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94"/>
              <a:ext cx="1681" cy="2364"/>
              <a:chOff x="0" y="394"/>
              <a:chExt cx="1681" cy="2364"/>
            </a:xfrm>
          </p:grpSpPr>
          <p:grpSp>
            <p:nvGrpSpPr>
              <p:cNvPr id="70704" name="Group 6">
                <a:extLst>
                  <a:ext uri="{FF2B5EF4-FFF2-40B4-BE49-F238E27FC236}">
                    <a16:creationId xmlns:a16="http://schemas.microsoft.com/office/drawing/2014/main" id="{58B4FEC6-02DD-524E-BFED-E67A004DB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94"/>
                <a:ext cx="936" cy="394"/>
                <a:chOff x="0" y="394"/>
                <a:chExt cx="936" cy="394"/>
              </a:xfrm>
            </p:grpSpPr>
            <p:sp>
              <p:nvSpPr>
                <p:cNvPr id="70738" name="Rectangle 7">
                  <a:extLst>
                    <a:ext uri="{FF2B5EF4-FFF2-40B4-BE49-F238E27FC236}">
                      <a16:creationId xmlns:a16="http://schemas.microsoft.com/office/drawing/2014/main" id="{04A83F8D-8726-A040-9958-B3B1572708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94"/>
                  <a:ext cx="936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1900">
                      <a:latin typeface="Times New Roman" panose="02020603050405020304" pitchFamily="18" charset="0"/>
                      <a:ea typeface="標楷體" pitchFamily="65" charset="-120"/>
                    </a:rPr>
                    <a:t>diameter</a:t>
                  </a:r>
                  <a:endParaRPr lang="en-US" altLang="zh-TW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39" name="Rectangle 8">
                  <a:extLst>
                    <a:ext uri="{FF2B5EF4-FFF2-40B4-BE49-F238E27FC236}">
                      <a16:creationId xmlns:a16="http://schemas.microsoft.com/office/drawing/2014/main" id="{01050128-74ED-A040-A226-A18ECB8D66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94"/>
                  <a:ext cx="936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705" name="Group 9">
                <a:extLst>
                  <a:ext uri="{FF2B5EF4-FFF2-40B4-BE49-F238E27FC236}">
                    <a16:creationId xmlns:a16="http://schemas.microsoft.com/office/drawing/2014/main" id="{A29E02B8-9EC1-8D46-A8F5-96A2763DCC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394"/>
                <a:ext cx="745" cy="394"/>
                <a:chOff x="936" y="394"/>
                <a:chExt cx="745" cy="394"/>
              </a:xfrm>
            </p:grpSpPr>
            <p:sp>
              <p:nvSpPr>
                <p:cNvPr id="70736" name="Rectangle 10">
                  <a:extLst>
                    <a:ext uri="{FF2B5EF4-FFF2-40B4-BE49-F238E27FC236}">
                      <a16:creationId xmlns:a16="http://schemas.microsoft.com/office/drawing/2014/main" id="{92FFA389-90AA-A14B-A77C-85B3C8509F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394"/>
                  <a:ext cx="745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1900">
                      <a:latin typeface="Times New Roman" panose="02020603050405020304" pitchFamily="18" charset="0"/>
                      <a:ea typeface="標楷體" pitchFamily="65" charset="-120"/>
                    </a:rPr>
                    <a:t>Tm</a:t>
                  </a:r>
                  <a:endParaRPr lang="en-US" altLang="zh-TW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37" name="Rectangle 11">
                  <a:extLst>
                    <a:ext uri="{FF2B5EF4-FFF2-40B4-BE49-F238E27FC236}">
                      <a16:creationId xmlns:a16="http://schemas.microsoft.com/office/drawing/2014/main" id="{E00D1224-67D2-BC43-8313-B87ADC16AC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394"/>
                  <a:ext cx="745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706" name="Group 12">
                <a:extLst>
                  <a:ext uri="{FF2B5EF4-FFF2-40B4-BE49-F238E27FC236}">
                    <a16:creationId xmlns:a16="http://schemas.microsoft.com/office/drawing/2014/main" id="{E5A7AB1F-00FB-8948-8D04-A1B5A0D187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88"/>
                <a:ext cx="936" cy="394"/>
                <a:chOff x="0" y="788"/>
                <a:chExt cx="936" cy="394"/>
              </a:xfrm>
            </p:grpSpPr>
            <p:sp>
              <p:nvSpPr>
                <p:cNvPr id="70734" name="Rectangle 13">
                  <a:extLst>
                    <a:ext uri="{FF2B5EF4-FFF2-40B4-BE49-F238E27FC236}">
                      <a16:creationId xmlns:a16="http://schemas.microsoft.com/office/drawing/2014/main" id="{45832FA6-5D1E-494C-8388-4A6C4452A0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88"/>
                  <a:ext cx="936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1900">
                      <a:latin typeface="Times New Roman" panose="02020603050405020304" pitchFamily="18" charset="0"/>
                      <a:ea typeface="標楷體" pitchFamily="65" charset="-120"/>
                    </a:rPr>
                    <a:t>bulk</a:t>
                  </a:r>
                  <a:endParaRPr lang="en-US" altLang="zh-TW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35" name="Rectangle 14">
                  <a:extLst>
                    <a:ext uri="{FF2B5EF4-FFF2-40B4-BE49-F238E27FC236}">
                      <a16:creationId xmlns:a16="http://schemas.microsoft.com/office/drawing/2014/main" id="{C130DB8E-66A2-3A45-8F9D-ED52AF5BCB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88"/>
                  <a:ext cx="936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707" name="Group 15">
                <a:extLst>
                  <a:ext uri="{FF2B5EF4-FFF2-40B4-BE49-F238E27FC236}">
                    <a16:creationId xmlns:a16="http://schemas.microsoft.com/office/drawing/2014/main" id="{53C968E1-6E2C-684F-A670-33DF69AD5D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788"/>
                <a:ext cx="745" cy="394"/>
                <a:chOff x="936" y="788"/>
                <a:chExt cx="745" cy="394"/>
              </a:xfrm>
            </p:grpSpPr>
            <p:sp>
              <p:nvSpPr>
                <p:cNvPr id="70732" name="Rectangle 16">
                  <a:extLst>
                    <a:ext uri="{FF2B5EF4-FFF2-40B4-BE49-F238E27FC236}">
                      <a16:creationId xmlns:a16="http://schemas.microsoft.com/office/drawing/2014/main" id="{E3768F2F-4E82-0B4B-8AD5-46F71E691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788"/>
                  <a:ext cx="745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1900">
                      <a:latin typeface="Times New Roman" panose="02020603050405020304" pitchFamily="18" charset="0"/>
                      <a:ea typeface="標楷體" pitchFamily="65" charset="-120"/>
                    </a:rPr>
                    <a:t>1,064°</a:t>
                  </a:r>
                  <a:r>
                    <a:rPr lang="en-US" altLang="zh-TW" sz="1900">
                      <a:latin typeface="Times New Roman" panose="02020603050405020304" pitchFamily="18" charset="0"/>
                      <a:ea typeface="標楷體" pitchFamily="65" charset="-120"/>
                    </a:rPr>
                    <a:t>C</a:t>
                  </a:r>
                  <a:endParaRPr lang="en-US" altLang="zh-TW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33" name="Rectangle 17">
                  <a:extLst>
                    <a:ext uri="{FF2B5EF4-FFF2-40B4-BE49-F238E27FC236}">
                      <a16:creationId xmlns:a16="http://schemas.microsoft.com/office/drawing/2014/main" id="{43F449F3-23C1-5645-80A3-1BCF2A0BF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788"/>
                  <a:ext cx="745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708" name="Group 18">
                <a:extLst>
                  <a:ext uri="{FF2B5EF4-FFF2-40B4-BE49-F238E27FC236}">
                    <a16:creationId xmlns:a16="http://schemas.microsoft.com/office/drawing/2014/main" id="{452665E7-2EA9-5048-BBDB-D24887EEA2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82"/>
                <a:ext cx="936" cy="394"/>
                <a:chOff x="0" y="1182"/>
                <a:chExt cx="936" cy="394"/>
              </a:xfrm>
            </p:grpSpPr>
            <p:sp>
              <p:nvSpPr>
                <p:cNvPr id="70730" name="Rectangle 19">
                  <a:extLst>
                    <a:ext uri="{FF2B5EF4-FFF2-40B4-BE49-F238E27FC236}">
                      <a16:creationId xmlns:a16="http://schemas.microsoft.com/office/drawing/2014/main" id="{9FA0A381-3C83-B34D-957C-C9FA9B51E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82"/>
                  <a:ext cx="936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1900">
                      <a:latin typeface="Times New Roman" panose="02020603050405020304" pitchFamily="18" charset="0"/>
                      <a:ea typeface="標楷體" pitchFamily="65" charset="-120"/>
                    </a:rPr>
                    <a:t>20 </a:t>
                  </a:r>
                  <a:r>
                    <a:rPr lang="en-US" altLang="zh-TW" sz="1900">
                      <a:latin typeface="Times New Roman" panose="02020603050405020304" pitchFamily="18" charset="0"/>
                      <a:ea typeface="標楷體" pitchFamily="65" charset="-120"/>
                    </a:rPr>
                    <a:t>nm</a:t>
                  </a:r>
                  <a:endParaRPr lang="en-US" altLang="zh-TW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31" name="Rectangle 20">
                  <a:extLst>
                    <a:ext uri="{FF2B5EF4-FFF2-40B4-BE49-F238E27FC236}">
                      <a16:creationId xmlns:a16="http://schemas.microsoft.com/office/drawing/2014/main" id="{DD3B014E-CBDC-E447-9A87-579F154313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82"/>
                  <a:ext cx="936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709" name="Group 21">
                <a:extLst>
                  <a:ext uri="{FF2B5EF4-FFF2-40B4-BE49-F238E27FC236}">
                    <a16:creationId xmlns:a16="http://schemas.microsoft.com/office/drawing/2014/main" id="{84139A4A-6DF8-FD4C-8708-4890904E64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1182"/>
                <a:ext cx="745" cy="394"/>
                <a:chOff x="936" y="1182"/>
                <a:chExt cx="745" cy="394"/>
              </a:xfrm>
            </p:grpSpPr>
            <p:sp>
              <p:nvSpPr>
                <p:cNvPr id="70728" name="Rectangle 22">
                  <a:extLst>
                    <a:ext uri="{FF2B5EF4-FFF2-40B4-BE49-F238E27FC236}">
                      <a16:creationId xmlns:a16="http://schemas.microsoft.com/office/drawing/2014/main" id="{FBBCAB32-3A06-BC40-B33F-B34CADAC2A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1182"/>
                  <a:ext cx="745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1900">
                      <a:latin typeface="Times New Roman" panose="02020603050405020304" pitchFamily="18" charset="0"/>
                      <a:ea typeface="標楷體" pitchFamily="65" charset="-120"/>
                    </a:rPr>
                    <a:t>～990℃</a:t>
                  </a:r>
                  <a:endParaRPr lang="zh-TW" altLang="en-US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29" name="Rectangle 23">
                  <a:extLst>
                    <a:ext uri="{FF2B5EF4-FFF2-40B4-BE49-F238E27FC236}">
                      <a16:creationId xmlns:a16="http://schemas.microsoft.com/office/drawing/2014/main" id="{10870934-FBD2-4740-9E34-64840D292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1182"/>
                  <a:ext cx="745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710" name="Group 24">
                <a:extLst>
                  <a:ext uri="{FF2B5EF4-FFF2-40B4-BE49-F238E27FC236}">
                    <a16:creationId xmlns:a16="http://schemas.microsoft.com/office/drawing/2014/main" id="{F26AC8D2-2E44-5F4D-BBA4-2F382BE777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76"/>
                <a:ext cx="936" cy="394"/>
                <a:chOff x="0" y="1576"/>
                <a:chExt cx="936" cy="394"/>
              </a:xfrm>
            </p:grpSpPr>
            <p:sp>
              <p:nvSpPr>
                <p:cNvPr id="70726" name="Rectangle 25">
                  <a:extLst>
                    <a:ext uri="{FF2B5EF4-FFF2-40B4-BE49-F238E27FC236}">
                      <a16:creationId xmlns:a16="http://schemas.microsoft.com/office/drawing/2014/main" id="{16774E65-2604-484D-937A-D552BADF0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76"/>
                  <a:ext cx="936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1900">
                      <a:latin typeface="Times New Roman" panose="02020603050405020304" pitchFamily="18" charset="0"/>
                      <a:ea typeface="標楷體" pitchFamily="65" charset="-120"/>
                    </a:rPr>
                    <a:t>5 </a:t>
                  </a:r>
                  <a:r>
                    <a:rPr lang="en-US" altLang="zh-TW" sz="1900">
                      <a:latin typeface="Times New Roman" panose="02020603050405020304" pitchFamily="18" charset="0"/>
                      <a:ea typeface="標楷體" pitchFamily="65" charset="-120"/>
                    </a:rPr>
                    <a:t>nm</a:t>
                  </a:r>
                  <a:endParaRPr lang="en-US" altLang="zh-TW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27" name="Rectangle 26">
                  <a:extLst>
                    <a:ext uri="{FF2B5EF4-FFF2-40B4-BE49-F238E27FC236}">
                      <a16:creationId xmlns:a16="http://schemas.microsoft.com/office/drawing/2014/main" id="{98588E61-0214-C14C-B9E3-9F4B8718EF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76"/>
                  <a:ext cx="936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711" name="Group 27">
                <a:extLst>
                  <a:ext uri="{FF2B5EF4-FFF2-40B4-BE49-F238E27FC236}">
                    <a16:creationId xmlns:a16="http://schemas.microsoft.com/office/drawing/2014/main" id="{14CDB82A-761C-0841-93B0-DADA62FA24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1576"/>
                <a:ext cx="745" cy="394"/>
                <a:chOff x="936" y="1576"/>
                <a:chExt cx="745" cy="394"/>
              </a:xfrm>
            </p:grpSpPr>
            <p:sp>
              <p:nvSpPr>
                <p:cNvPr id="70724" name="Rectangle 28">
                  <a:extLst>
                    <a:ext uri="{FF2B5EF4-FFF2-40B4-BE49-F238E27FC236}">
                      <a16:creationId xmlns:a16="http://schemas.microsoft.com/office/drawing/2014/main" id="{B52933B4-789C-1643-8915-260D21BBD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1576"/>
                  <a:ext cx="745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1900">
                      <a:latin typeface="Times New Roman" panose="02020603050405020304" pitchFamily="18" charset="0"/>
                      <a:ea typeface="標楷體" pitchFamily="65" charset="-120"/>
                    </a:rPr>
                    <a:t>～850℃</a:t>
                  </a:r>
                  <a:endParaRPr lang="zh-TW" altLang="en-US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25" name="Rectangle 29">
                  <a:extLst>
                    <a:ext uri="{FF2B5EF4-FFF2-40B4-BE49-F238E27FC236}">
                      <a16:creationId xmlns:a16="http://schemas.microsoft.com/office/drawing/2014/main" id="{8A8AFA69-2ABD-434C-BB6F-C478700D8A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1576"/>
                  <a:ext cx="745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712" name="Group 30">
                <a:extLst>
                  <a:ext uri="{FF2B5EF4-FFF2-40B4-BE49-F238E27FC236}">
                    <a16:creationId xmlns:a16="http://schemas.microsoft.com/office/drawing/2014/main" id="{73909BAD-D279-AA4A-A2D0-6366CA0E5B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70"/>
                <a:ext cx="936" cy="394"/>
                <a:chOff x="0" y="1970"/>
                <a:chExt cx="936" cy="394"/>
              </a:xfrm>
            </p:grpSpPr>
            <p:sp>
              <p:nvSpPr>
                <p:cNvPr id="70722" name="Rectangle 31">
                  <a:extLst>
                    <a:ext uri="{FF2B5EF4-FFF2-40B4-BE49-F238E27FC236}">
                      <a16:creationId xmlns:a16="http://schemas.microsoft.com/office/drawing/2014/main" id="{1F27FBDA-85C2-7F43-B0C0-B211FD0AC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70"/>
                  <a:ext cx="936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1900">
                      <a:latin typeface="Times New Roman" panose="02020603050405020304" pitchFamily="18" charset="0"/>
                      <a:ea typeface="標楷體" pitchFamily="65" charset="-120"/>
                    </a:rPr>
                    <a:t>4 </a:t>
                  </a:r>
                  <a:r>
                    <a:rPr lang="en-US" altLang="zh-TW" sz="1900">
                      <a:latin typeface="Times New Roman" panose="02020603050405020304" pitchFamily="18" charset="0"/>
                      <a:ea typeface="標楷體" pitchFamily="65" charset="-120"/>
                    </a:rPr>
                    <a:t>nm</a:t>
                  </a:r>
                  <a:endParaRPr lang="en-US" altLang="zh-TW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23" name="Rectangle 32">
                  <a:extLst>
                    <a:ext uri="{FF2B5EF4-FFF2-40B4-BE49-F238E27FC236}">
                      <a16:creationId xmlns:a16="http://schemas.microsoft.com/office/drawing/2014/main" id="{D68BC8DF-F717-694A-829D-F5B760D9F9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70"/>
                  <a:ext cx="936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713" name="Group 33">
                <a:extLst>
                  <a:ext uri="{FF2B5EF4-FFF2-40B4-BE49-F238E27FC236}">
                    <a16:creationId xmlns:a16="http://schemas.microsoft.com/office/drawing/2014/main" id="{13B7258D-7591-A245-983B-ECF071E7D7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1970"/>
                <a:ext cx="745" cy="394"/>
                <a:chOff x="936" y="1970"/>
                <a:chExt cx="745" cy="394"/>
              </a:xfrm>
            </p:grpSpPr>
            <p:sp>
              <p:nvSpPr>
                <p:cNvPr id="70720" name="Rectangle 34">
                  <a:extLst>
                    <a:ext uri="{FF2B5EF4-FFF2-40B4-BE49-F238E27FC236}">
                      <a16:creationId xmlns:a16="http://schemas.microsoft.com/office/drawing/2014/main" id="{2CDAD4C2-3716-4B4E-89DC-CCE7072322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1970"/>
                  <a:ext cx="745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1900">
                      <a:latin typeface="Times New Roman" panose="02020603050405020304" pitchFamily="18" charset="0"/>
                      <a:ea typeface="標楷體" pitchFamily="65" charset="-120"/>
                    </a:rPr>
                    <a:t>～750℃</a:t>
                  </a:r>
                  <a:endParaRPr lang="zh-TW" altLang="en-US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21" name="Rectangle 35">
                  <a:extLst>
                    <a:ext uri="{FF2B5EF4-FFF2-40B4-BE49-F238E27FC236}">
                      <a16:creationId xmlns:a16="http://schemas.microsoft.com/office/drawing/2014/main" id="{ABAE31F9-C274-0B43-85FB-77074285D0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1970"/>
                  <a:ext cx="745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714" name="Group 36">
                <a:extLst>
                  <a:ext uri="{FF2B5EF4-FFF2-40B4-BE49-F238E27FC236}">
                    <a16:creationId xmlns:a16="http://schemas.microsoft.com/office/drawing/2014/main" id="{01A164F3-321B-7A4A-B903-56ECEAFFD5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364"/>
                <a:ext cx="936" cy="394"/>
                <a:chOff x="0" y="2364"/>
                <a:chExt cx="936" cy="394"/>
              </a:xfrm>
            </p:grpSpPr>
            <p:sp>
              <p:nvSpPr>
                <p:cNvPr id="70718" name="Rectangle 37">
                  <a:extLst>
                    <a:ext uri="{FF2B5EF4-FFF2-40B4-BE49-F238E27FC236}">
                      <a16:creationId xmlns:a16="http://schemas.microsoft.com/office/drawing/2014/main" id="{C24DD06E-E801-5F4B-8D28-E05D33E92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364"/>
                  <a:ext cx="936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1900">
                      <a:latin typeface="Times New Roman" panose="02020603050405020304" pitchFamily="18" charset="0"/>
                      <a:ea typeface="標楷體" pitchFamily="65" charset="-120"/>
                    </a:rPr>
                    <a:t>2 </a:t>
                  </a:r>
                  <a:r>
                    <a:rPr lang="en-US" altLang="zh-TW" sz="1900">
                      <a:latin typeface="Times New Roman" panose="02020603050405020304" pitchFamily="18" charset="0"/>
                      <a:ea typeface="標楷體" pitchFamily="65" charset="-120"/>
                    </a:rPr>
                    <a:t>nm</a:t>
                  </a:r>
                  <a:endParaRPr lang="en-US" altLang="zh-TW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19" name="Rectangle 38">
                  <a:extLst>
                    <a:ext uri="{FF2B5EF4-FFF2-40B4-BE49-F238E27FC236}">
                      <a16:creationId xmlns:a16="http://schemas.microsoft.com/office/drawing/2014/main" id="{D2FA90F4-04D6-884F-B564-873DB8B615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364"/>
                  <a:ext cx="936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715" name="Group 39">
                <a:extLst>
                  <a:ext uri="{FF2B5EF4-FFF2-40B4-BE49-F238E27FC236}">
                    <a16:creationId xmlns:a16="http://schemas.microsoft.com/office/drawing/2014/main" id="{6D4D036E-B270-7F48-8170-C60C667456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2364"/>
                <a:ext cx="745" cy="394"/>
                <a:chOff x="936" y="2364"/>
                <a:chExt cx="745" cy="394"/>
              </a:xfrm>
            </p:grpSpPr>
            <p:sp>
              <p:nvSpPr>
                <p:cNvPr id="70716" name="Rectangle 40">
                  <a:extLst>
                    <a:ext uri="{FF2B5EF4-FFF2-40B4-BE49-F238E27FC236}">
                      <a16:creationId xmlns:a16="http://schemas.microsoft.com/office/drawing/2014/main" id="{3BFE15F0-52C5-3C47-823E-70834BEDF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2364"/>
                  <a:ext cx="745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1900">
                      <a:latin typeface="Times New Roman" panose="02020603050405020304" pitchFamily="18" charset="0"/>
                      <a:ea typeface="標楷體" pitchFamily="65" charset="-120"/>
                    </a:rPr>
                    <a:t>～330℃</a:t>
                  </a:r>
                  <a:endParaRPr lang="zh-TW" altLang="en-US" sz="40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17" name="Rectangle 41">
                  <a:extLst>
                    <a:ext uri="{FF2B5EF4-FFF2-40B4-BE49-F238E27FC236}">
                      <a16:creationId xmlns:a16="http://schemas.microsoft.com/office/drawing/2014/main" id="{13944723-753C-0343-8326-6DC3F41589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2364"/>
                  <a:ext cx="745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</p:grpSp>
        <p:sp>
          <p:nvSpPr>
            <p:cNvPr id="70703" name="Rectangle 42">
              <a:extLst>
                <a:ext uri="{FF2B5EF4-FFF2-40B4-BE49-F238E27FC236}">
                  <a16:creationId xmlns:a16="http://schemas.microsoft.com/office/drawing/2014/main" id="{530B32B3-4ED3-0D4C-83BE-A8C5F9687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391"/>
              <a:ext cx="1687" cy="237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800"/>
            </a:p>
          </p:txBody>
        </p:sp>
      </p:grpSp>
      <p:grpSp>
        <p:nvGrpSpPr>
          <p:cNvPr id="70661" name="Group 43">
            <a:extLst>
              <a:ext uri="{FF2B5EF4-FFF2-40B4-BE49-F238E27FC236}">
                <a16:creationId xmlns:a16="http://schemas.microsoft.com/office/drawing/2014/main" id="{5E5B799F-ED4C-E746-B1A9-2EE0DBCA4672}"/>
              </a:ext>
            </a:extLst>
          </p:cNvPr>
          <p:cNvGrpSpPr>
            <a:grpSpLocks/>
          </p:cNvGrpSpPr>
          <p:nvPr/>
        </p:nvGrpSpPr>
        <p:grpSpPr bwMode="auto">
          <a:xfrm>
            <a:off x="6600825" y="3624264"/>
            <a:ext cx="3671888" cy="3203575"/>
            <a:chOff x="-3" y="391"/>
            <a:chExt cx="1780" cy="2370"/>
          </a:xfrm>
        </p:grpSpPr>
        <p:grpSp>
          <p:nvGrpSpPr>
            <p:cNvPr id="70664" name="Group 44">
              <a:extLst>
                <a:ext uri="{FF2B5EF4-FFF2-40B4-BE49-F238E27FC236}">
                  <a16:creationId xmlns:a16="http://schemas.microsoft.com/office/drawing/2014/main" id="{0FE77900-3B53-7142-8F00-2EEA82AAB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94"/>
              <a:ext cx="1774" cy="2364"/>
              <a:chOff x="0" y="394"/>
              <a:chExt cx="1774" cy="2364"/>
            </a:xfrm>
          </p:grpSpPr>
          <p:grpSp>
            <p:nvGrpSpPr>
              <p:cNvPr id="70666" name="Group 45">
                <a:extLst>
                  <a:ext uri="{FF2B5EF4-FFF2-40B4-BE49-F238E27FC236}">
                    <a16:creationId xmlns:a16="http://schemas.microsoft.com/office/drawing/2014/main" id="{9FCCB528-FB28-D14C-8FB8-F03C32D4B8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94"/>
                <a:ext cx="987" cy="394"/>
                <a:chOff x="0" y="394"/>
                <a:chExt cx="987" cy="394"/>
              </a:xfrm>
            </p:grpSpPr>
            <p:sp>
              <p:nvSpPr>
                <p:cNvPr id="70700" name="Rectangle 46">
                  <a:extLst>
                    <a:ext uri="{FF2B5EF4-FFF2-40B4-BE49-F238E27FC236}">
                      <a16:creationId xmlns:a16="http://schemas.microsoft.com/office/drawing/2014/main" id="{BABC4A69-D638-494D-90E6-1DAF47A95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94"/>
                  <a:ext cx="9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diameter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701" name="Rectangle 47">
                  <a:extLst>
                    <a:ext uri="{FF2B5EF4-FFF2-40B4-BE49-F238E27FC236}">
                      <a16:creationId xmlns:a16="http://schemas.microsoft.com/office/drawing/2014/main" id="{7697876E-5E2E-F24A-A828-66805230C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94"/>
                  <a:ext cx="9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667" name="Group 48">
                <a:extLst>
                  <a:ext uri="{FF2B5EF4-FFF2-40B4-BE49-F238E27FC236}">
                    <a16:creationId xmlns:a16="http://schemas.microsoft.com/office/drawing/2014/main" id="{E3790C43-8785-104B-B4A4-4E4134F11A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7" y="394"/>
                <a:ext cx="787" cy="394"/>
                <a:chOff x="987" y="394"/>
                <a:chExt cx="787" cy="394"/>
              </a:xfrm>
            </p:grpSpPr>
            <p:sp>
              <p:nvSpPr>
                <p:cNvPr id="70698" name="Rectangle 49">
                  <a:extLst>
                    <a:ext uri="{FF2B5EF4-FFF2-40B4-BE49-F238E27FC236}">
                      <a16:creationId xmlns:a16="http://schemas.microsoft.com/office/drawing/2014/main" id="{849C44BA-504F-914F-A6C1-F942E12FDC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394"/>
                  <a:ext cx="7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Eg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699" name="Rectangle 50">
                  <a:extLst>
                    <a:ext uri="{FF2B5EF4-FFF2-40B4-BE49-F238E27FC236}">
                      <a16:creationId xmlns:a16="http://schemas.microsoft.com/office/drawing/2014/main" id="{0E02045A-162B-694D-944D-8277111642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394"/>
                  <a:ext cx="7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668" name="Group 51">
                <a:extLst>
                  <a:ext uri="{FF2B5EF4-FFF2-40B4-BE49-F238E27FC236}">
                    <a16:creationId xmlns:a16="http://schemas.microsoft.com/office/drawing/2014/main" id="{A334CD61-95AD-6645-AFBC-06E4E260E9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788"/>
                <a:ext cx="987" cy="394"/>
                <a:chOff x="0" y="788"/>
                <a:chExt cx="987" cy="394"/>
              </a:xfrm>
            </p:grpSpPr>
            <p:sp>
              <p:nvSpPr>
                <p:cNvPr id="70696" name="Rectangle 52">
                  <a:extLst>
                    <a:ext uri="{FF2B5EF4-FFF2-40B4-BE49-F238E27FC236}">
                      <a16:creationId xmlns:a16="http://schemas.microsoft.com/office/drawing/2014/main" id="{2697D6F4-8FDE-4248-87E5-A5DA7E5BDE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88"/>
                  <a:ext cx="9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bulk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697" name="Rectangle 53">
                  <a:extLst>
                    <a:ext uri="{FF2B5EF4-FFF2-40B4-BE49-F238E27FC236}">
                      <a16:creationId xmlns:a16="http://schemas.microsoft.com/office/drawing/2014/main" id="{B7EB2F3E-BA4A-4344-855E-6A23751660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788"/>
                  <a:ext cx="9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669" name="Group 54">
                <a:extLst>
                  <a:ext uri="{FF2B5EF4-FFF2-40B4-BE49-F238E27FC236}">
                    <a16:creationId xmlns:a16="http://schemas.microsoft.com/office/drawing/2014/main" id="{AB40B715-4E31-C340-B493-BC8B75668B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7" y="788"/>
                <a:ext cx="787" cy="394"/>
                <a:chOff x="987" y="788"/>
                <a:chExt cx="787" cy="394"/>
              </a:xfrm>
            </p:grpSpPr>
            <p:sp>
              <p:nvSpPr>
                <p:cNvPr id="70694" name="Rectangle 55">
                  <a:extLst>
                    <a:ext uri="{FF2B5EF4-FFF2-40B4-BE49-F238E27FC236}">
                      <a16:creationId xmlns:a16="http://schemas.microsoft.com/office/drawing/2014/main" id="{EE32E6D8-5101-0C42-8F08-8BF399CC49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788"/>
                  <a:ext cx="7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2100">
                      <a:latin typeface="Times New Roman" panose="02020603050405020304" pitchFamily="18" charset="0"/>
                      <a:ea typeface="標楷體" pitchFamily="65" charset="-120"/>
                    </a:rPr>
                    <a:t>1.12 </a:t>
                  </a:r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eV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695" name="Rectangle 56">
                  <a:extLst>
                    <a:ext uri="{FF2B5EF4-FFF2-40B4-BE49-F238E27FC236}">
                      <a16:creationId xmlns:a16="http://schemas.microsoft.com/office/drawing/2014/main" id="{2EF3A348-E568-7C44-82C4-B37692A49B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788"/>
                  <a:ext cx="7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670" name="Group 57">
                <a:extLst>
                  <a:ext uri="{FF2B5EF4-FFF2-40B4-BE49-F238E27FC236}">
                    <a16:creationId xmlns:a16="http://schemas.microsoft.com/office/drawing/2014/main" id="{31A703C6-E7B2-7E43-91FB-A9771614AC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82"/>
                <a:ext cx="987" cy="394"/>
                <a:chOff x="0" y="1182"/>
                <a:chExt cx="987" cy="394"/>
              </a:xfrm>
            </p:grpSpPr>
            <p:sp>
              <p:nvSpPr>
                <p:cNvPr id="70692" name="Rectangle 58">
                  <a:extLst>
                    <a:ext uri="{FF2B5EF4-FFF2-40B4-BE49-F238E27FC236}">
                      <a16:creationId xmlns:a16="http://schemas.microsoft.com/office/drawing/2014/main" id="{DB900133-9BE1-DE42-A00E-ED3F0B4DA4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82"/>
                  <a:ext cx="9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2100">
                      <a:latin typeface="Times New Roman" panose="02020603050405020304" pitchFamily="18" charset="0"/>
                      <a:ea typeface="標楷體" pitchFamily="65" charset="-120"/>
                    </a:rPr>
                    <a:t>10 </a:t>
                  </a:r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nm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693" name="Rectangle 59">
                  <a:extLst>
                    <a:ext uri="{FF2B5EF4-FFF2-40B4-BE49-F238E27FC236}">
                      <a16:creationId xmlns:a16="http://schemas.microsoft.com/office/drawing/2014/main" id="{1D38FB2B-BF74-B848-B129-847A25F333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182"/>
                  <a:ext cx="9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671" name="Group 60">
                <a:extLst>
                  <a:ext uri="{FF2B5EF4-FFF2-40B4-BE49-F238E27FC236}">
                    <a16:creationId xmlns:a16="http://schemas.microsoft.com/office/drawing/2014/main" id="{14506B89-B760-7C4A-8285-FFB2ADE064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7" y="1182"/>
                <a:ext cx="787" cy="394"/>
                <a:chOff x="987" y="1182"/>
                <a:chExt cx="787" cy="394"/>
              </a:xfrm>
            </p:grpSpPr>
            <p:sp>
              <p:nvSpPr>
                <p:cNvPr id="70690" name="Rectangle 61">
                  <a:extLst>
                    <a:ext uri="{FF2B5EF4-FFF2-40B4-BE49-F238E27FC236}">
                      <a16:creationId xmlns:a16="http://schemas.microsoft.com/office/drawing/2014/main" id="{D948D410-D9F1-534C-A098-47785510D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182"/>
                  <a:ext cx="7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2100">
                      <a:latin typeface="Times New Roman" panose="02020603050405020304" pitchFamily="18" charset="0"/>
                      <a:ea typeface="標楷體" pitchFamily="65" charset="-120"/>
                    </a:rPr>
                    <a:t>～1.20 </a:t>
                  </a:r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eV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691" name="Rectangle 62">
                  <a:extLst>
                    <a:ext uri="{FF2B5EF4-FFF2-40B4-BE49-F238E27FC236}">
                      <a16:creationId xmlns:a16="http://schemas.microsoft.com/office/drawing/2014/main" id="{3D43F4FD-25D7-074A-905C-84ACFC9ED3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182"/>
                  <a:ext cx="7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672" name="Group 63">
                <a:extLst>
                  <a:ext uri="{FF2B5EF4-FFF2-40B4-BE49-F238E27FC236}">
                    <a16:creationId xmlns:a16="http://schemas.microsoft.com/office/drawing/2014/main" id="{593FD993-7523-8440-AF08-AEC0430F00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576"/>
                <a:ext cx="987" cy="394"/>
                <a:chOff x="0" y="1576"/>
                <a:chExt cx="987" cy="394"/>
              </a:xfrm>
            </p:grpSpPr>
            <p:sp>
              <p:nvSpPr>
                <p:cNvPr id="70688" name="Rectangle 64">
                  <a:extLst>
                    <a:ext uri="{FF2B5EF4-FFF2-40B4-BE49-F238E27FC236}">
                      <a16:creationId xmlns:a16="http://schemas.microsoft.com/office/drawing/2014/main" id="{17849330-65BA-DC46-8B29-6DF6E18564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76"/>
                  <a:ext cx="9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2100">
                      <a:latin typeface="Times New Roman" panose="02020603050405020304" pitchFamily="18" charset="0"/>
                      <a:ea typeface="標楷體" pitchFamily="65" charset="-120"/>
                    </a:rPr>
                    <a:t>7 </a:t>
                  </a:r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nm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689" name="Rectangle 65">
                  <a:extLst>
                    <a:ext uri="{FF2B5EF4-FFF2-40B4-BE49-F238E27FC236}">
                      <a16:creationId xmlns:a16="http://schemas.microsoft.com/office/drawing/2014/main" id="{923A5E22-FD12-7C49-87E9-E17483405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76"/>
                  <a:ext cx="9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673" name="Group 66">
                <a:extLst>
                  <a:ext uri="{FF2B5EF4-FFF2-40B4-BE49-F238E27FC236}">
                    <a16:creationId xmlns:a16="http://schemas.microsoft.com/office/drawing/2014/main" id="{71D600F7-3F9D-3341-B47F-2BBE7A3217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7" y="1576"/>
                <a:ext cx="787" cy="394"/>
                <a:chOff x="987" y="1576"/>
                <a:chExt cx="787" cy="394"/>
              </a:xfrm>
            </p:grpSpPr>
            <p:sp>
              <p:nvSpPr>
                <p:cNvPr id="70686" name="Rectangle 67">
                  <a:extLst>
                    <a:ext uri="{FF2B5EF4-FFF2-40B4-BE49-F238E27FC236}">
                      <a16:creationId xmlns:a16="http://schemas.microsoft.com/office/drawing/2014/main" id="{9DE49481-9FF6-3F4C-8DBB-E4BCCEB40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576"/>
                  <a:ext cx="7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2100">
                      <a:latin typeface="Times New Roman" panose="02020603050405020304" pitchFamily="18" charset="0"/>
                      <a:ea typeface="標楷體" pitchFamily="65" charset="-120"/>
                    </a:rPr>
                    <a:t>～1.29 </a:t>
                  </a:r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eV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687" name="Rectangle 68">
                  <a:extLst>
                    <a:ext uri="{FF2B5EF4-FFF2-40B4-BE49-F238E27FC236}">
                      <a16:creationId xmlns:a16="http://schemas.microsoft.com/office/drawing/2014/main" id="{3B20E9A8-23B3-824E-8154-9AF1958301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576"/>
                  <a:ext cx="7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674" name="Group 69">
                <a:extLst>
                  <a:ext uri="{FF2B5EF4-FFF2-40B4-BE49-F238E27FC236}">
                    <a16:creationId xmlns:a16="http://schemas.microsoft.com/office/drawing/2014/main" id="{9B742CF5-28DA-E54D-B344-5DB1C5A452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70"/>
                <a:ext cx="987" cy="394"/>
                <a:chOff x="0" y="1970"/>
                <a:chExt cx="987" cy="394"/>
              </a:xfrm>
            </p:grpSpPr>
            <p:sp>
              <p:nvSpPr>
                <p:cNvPr id="70684" name="Rectangle 70">
                  <a:extLst>
                    <a:ext uri="{FF2B5EF4-FFF2-40B4-BE49-F238E27FC236}">
                      <a16:creationId xmlns:a16="http://schemas.microsoft.com/office/drawing/2014/main" id="{BF8E04F9-FE29-A047-84A5-B732B38753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70"/>
                  <a:ext cx="9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2100">
                      <a:latin typeface="Times New Roman" panose="02020603050405020304" pitchFamily="18" charset="0"/>
                      <a:ea typeface="標楷體" pitchFamily="65" charset="-120"/>
                    </a:rPr>
                    <a:t>5 </a:t>
                  </a:r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nm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685" name="Rectangle 71">
                  <a:extLst>
                    <a:ext uri="{FF2B5EF4-FFF2-40B4-BE49-F238E27FC236}">
                      <a16:creationId xmlns:a16="http://schemas.microsoft.com/office/drawing/2014/main" id="{E2B608F7-4E93-2A4D-87B2-8B26FE47D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70"/>
                  <a:ext cx="9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675" name="Group 72">
                <a:extLst>
                  <a:ext uri="{FF2B5EF4-FFF2-40B4-BE49-F238E27FC236}">
                    <a16:creationId xmlns:a16="http://schemas.microsoft.com/office/drawing/2014/main" id="{5CEB8B36-DEC0-E94C-8BB6-8C60DBFDB7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7" y="1970"/>
                <a:ext cx="787" cy="394"/>
                <a:chOff x="987" y="1970"/>
                <a:chExt cx="787" cy="394"/>
              </a:xfrm>
            </p:grpSpPr>
            <p:sp>
              <p:nvSpPr>
                <p:cNvPr id="70682" name="Rectangle 73">
                  <a:extLst>
                    <a:ext uri="{FF2B5EF4-FFF2-40B4-BE49-F238E27FC236}">
                      <a16:creationId xmlns:a16="http://schemas.microsoft.com/office/drawing/2014/main" id="{962C54B3-0742-CB44-9F35-B794128ED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970"/>
                  <a:ext cx="7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2100">
                      <a:latin typeface="Times New Roman" panose="02020603050405020304" pitchFamily="18" charset="0"/>
                      <a:ea typeface="標楷體" pitchFamily="65" charset="-120"/>
                    </a:rPr>
                    <a:t>～1.62 </a:t>
                  </a:r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eV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683" name="Rectangle 74">
                  <a:extLst>
                    <a:ext uri="{FF2B5EF4-FFF2-40B4-BE49-F238E27FC236}">
                      <a16:creationId xmlns:a16="http://schemas.microsoft.com/office/drawing/2014/main" id="{C592F4C4-E92C-DB48-B65B-08DC2CB583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1970"/>
                  <a:ext cx="7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676" name="Group 75">
                <a:extLst>
                  <a:ext uri="{FF2B5EF4-FFF2-40B4-BE49-F238E27FC236}">
                    <a16:creationId xmlns:a16="http://schemas.microsoft.com/office/drawing/2014/main" id="{767DBE4D-4837-A84D-9A63-7E97249F48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364"/>
                <a:ext cx="987" cy="394"/>
                <a:chOff x="0" y="2364"/>
                <a:chExt cx="987" cy="394"/>
              </a:xfrm>
            </p:grpSpPr>
            <p:sp>
              <p:nvSpPr>
                <p:cNvPr id="70680" name="Rectangle 76">
                  <a:extLst>
                    <a:ext uri="{FF2B5EF4-FFF2-40B4-BE49-F238E27FC236}">
                      <a16:creationId xmlns:a16="http://schemas.microsoft.com/office/drawing/2014/main" id="{D57D4A03-90AF-C942-83DC-E78E773906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364"/>
                  <a:ext cx="9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2100">
                      <a:latin typeface="Times New Roman" panose="02020603050405020304" pitchFamily="18" charset="0"/>
                      <a:ea typeface="標楷體" pitchFamily="65" charset="-120"/>
                    </a:rPr>
                    <a:t>3 </a:t>
                  </a:r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nm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681" name="Rectangle 77">
                  <a:extLst>
                    <a:ext uri="{FF2B5EF4-FFF2-40B4-BE49-F238E27FC236}">
                      <a16:creationId xmlns:a16="http://schemas.microsoft.com/office/drawing/2014/main" id="{FA22DB7C-E2DE-0040-9757-522254A431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364"/>
                  <a:ext cx="9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  <p:grpSp>
            <p:nvGrpSpPr>
              <p:cNvPr id="70677" name="Group 78">
                <a:extLst>
                  <a:ext uri="{FF2B5EF4-FFF2-40B4-BE49-F238E27FC236}">
                    <a16:creationId xmlns:a16="http://schemas.microsoft.com/office/drawing/2014/main" id="{01691386-C0FF-9740-8B3D-94F8846AB0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7" y="2364"/>
                <a:ext cx="787" cy="394"/>
                <a:chOff x="987" y="2364"/>
                <a:chExt cx="787" cy="394"/>
              </a:xfrm>
            </p:grpSpPr>
            <p:sp>
              <p:nvSpPr>
                <p:cNvPr id="70678" name="Rectangle 79">
                  <a:extLst>
                    <a:ext uri="{FF2B5EF4-FFF2-40B4-BE49-F238E27FC236}">
                      <a16:creationId xmlns:a16="http://schemas.microsoft.com/office/drawing/2014/main" id="{60A7A213-F62E-2748-A88B-BDAACF065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2364"/>
                  <a:ext cx="787" cy="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algn="ctr" eaLnBrk="1" hangingPunct="1"/>
                  <a:r>
                    <a:rPr lang="zh-TW" altLang="en-US" sz="2100">
                      <a:latin typeface="Times New Roman" panose="02020603050405020304" pitchFamily="18" charset="0"/>
                      <a:ea typeface="標楷體" pitchFamily="65" charset="-120"/>
                    </a:rPr>
                    <a:t>～2.60 </a:t>
                  </a:r>
                  <a:r>
                    <a:rPr lang="en-US" altLang="zh-TW" sz="2100">
                      <a:latin typeface="Times New Roman" panose="02020603050405020304" pitchFamily="18" charset="0"/>
                      <a:ea typeface="標楷體" pitchFamily="65" charset="-120"/>
                    </a:rPr>
                    <a:t>eV</a:t>
                  </a:r>
                  <a:endParaRPr lang="en-US" altLang="zh-TW" sz="4400">
                    <a:latin typeface="Times New Roman" panose="02020603050405020304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70679" name="Rectangle 80">
                  <a:extLst>
                    <a:ext uri="{FF2B5EF4-FFF2-40B4-BE49-F238E27FC236}">
                      <a16:creationId xmlns:a16="http://schemas.microsoft.com/office/drawing/2014/main" id="{16F667F9-10F6-2942-A3E3-13D9D86E92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" y="2364"/>
                  <a:ext cx="787" cy="39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endParaRPr kumimoji="0" lang="zh-TW" altLang="en-US" sz="1800"/>
                </a:p>
              </p:txBody>
            </p:sp>
          </p:grpSp>
        </p:grpSp>
        <p:sp>
          <p:nvSpPr>
            <p:cNvPr id="70665" name="Rectangle 81">
              <a:extLst>
                <a:ext uri="{FF2B5EF4-FFF2-40B4-BE49-F238E27FC236}">
                  <a16:creationId xmlns:a16="http://schemas.microsoft.com/office/drawing/2014/main" id="{265A0CE7-C92D-4E4D-AB57-FDA7D646A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391"/>
              <a:ext cx="1780" cy="237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endParaRPr kumimoji="0" lang="zh-TW" altLang="en-US" sz="1800"/>
            </a:p>
          </p:txBody>
        </p:sp>
      </p:grpSp>
      <p:sp>
        <p:nvSpPr>
          <p:cNvPr id="70662" name="AutoShape 82">
            <a:extLst>
              <a:ext uri="{FF2B5EF4-FFF2-40B4-BE49-F238E27FC236}">
                <a16:creationId xmlns:a16="http://schemas.microsoft.com/office/drawing/2014/main" id="{6528DFB1-BD15-7C4A-92EB-6C7D19F5F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261" y="2454673"/>
            <a:ext cx="2160587" cy="792163"/>
          </a:xfrm>
          <a:prstGeom prst="wedgeRoundRectCallout">
            <a:avLst>
              <a:gd name="adj1" fmla="val -30639"/>
              <a:gd name="adj2" fmla="val 84560"/>
              <a:gd name="adj3" fmla="val 16667"/>
            </a:avLst>
          </a:prstGeom>
          <a:noFill/>
          <a:ln w="12700" cap="sq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800" dirty="0">
                <a:solidFill>
                  <a:schemeClr val="tx2"/>
                </a:solidFill>
                <a:ea typeface="標楷體" pitchFamily="65" charset="-120"/>
              </a:rPr>
              <a:t>Melting point of Au nanoparticles</a:t>
            </a:r>
          </a:p>
        </p:txBody>
      </p:sp>
      <p:sp>
        <p:nvSpPr>
          <p:cNvPr id="70663" name="AutoShape 83">
            <a:extLst>
              <a:ext uri="{FF2B5EF4-FFF2-40B4-BE49-F238E27FC236}">
                <a16:creationId xmlns:a16="http://schemas.microsoft.com/office/drawing/2014/main" id="{4FAD0C69-AFF1-3F44-B53C-24EF90D0F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2309232"/>
            <a:ext cx="1979612" cy="1182656"/>
          </a:xfrm>
          <a:prstGeom prst="cloudCallout">
            <a:avLst>
              <a:gd name="adj1" fmla="val 5856"/>
              <a:gd name="adj2" fmla="val 67356"/>
            </a:avLst>
          </a:prstGeom>
          <a:noFill/>
          <a:ln w="12700" cap="sq">
            <a:solidFill>
              <a:schemeClr val="hlink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800" dirty="0" err="1">
                <a:solidFill>
                  <a:schemeClr val="tx2"/>
                </a:solidFill>
                <a:ea typeface="標楷體" pitchFamily="65" charset="-120"/>
              </a:rPr>
              <a:t>Eg</a:t>
            </a:r>
            <a:r>
              <a:rPr lang="en-US" altLang="zh-TW" sz="1800" dirty="0">
                <a:solidFill>
                  <a:schemeClr val="tx2"/>
                </a:solidFill>
                <a:ea typeface="標楷體" pitchFamily="65" charset="-120"/>
              </a:rPr>
              <a:t> of Si materials</a:t>
            </a:r>
          </a:p>
        </p:txBody>
      </p:sp>
    </p:spTree>
    <p:extLst>
      <p:ext uri="{BB962C8B-B14F-4D97-AF65-F5344CB8AC3E}">
        <p14:creationId xmlns:p14="http://schemas.microsoft.com/office/powerpoint/2010/main" val="3215449937"/>
      </p:ext>
    </p:extLst>
  </p:cSld>
  <p:clrMapOvr>
    <a:masterClrMapping/>
  </p:clrMapOvr>
  <p:transition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4845-A909-F34E-A2E3-CEF17899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416"/>
            <a:ext cx="12192000" cy="90013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1625FF"/>
                </a:solidFill>
              </a:rPr>
              <a:t>Thermal: melting point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4C8F2B-9EA3-4B42-90DA-5F25466F13B7}"/>
              </a:ext>
            </a:extLst>
          </p:cNvPr>
          <p:cNvSpPr txBox="1">
            <a:spLocks/>
          </p:cNvSpPr>
          <p:nvPr/>
        </p:nvSpPr>
        <p:spPr>
          <a:xfrm>
            <a:off x="8825909" y="2089446"/>
            <a:ext cx="1916519" cy="789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8DC9AB-AE97-7549-9A3B-3286B957F8C8}"/>
              </a:ext>
            </a:extLst>
          </p:cNvPr>
          <p:cNvSpPr txBox="1">
            <a:spLocks/>
          </p:cNvSpPr>
          <p:nvPr/>
        </p:nvSpPr>
        <p:spPr>
          <a:xfrm>
            <a:off x="8655789" y="3944325"/>
            <a:ext cx="2698012" cy="789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Penomenon</a:t>
            </a:r>
            <a:r>
              <a:rPr lang="en-US" dirty="0"/>
              <a:t>?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4FF7AB99-E662-D94C-AE8B-07E2F362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2" y="1296416"/>
            <a:ext cx="6781800" cy="437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56D7E11B-C288-044F-AAAB-A47C33477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389" y="5669978"/>
            <a:ext cx="615691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latin typeface="Times" charset="0"/>
                <a:ea typeface="ＭＳ Ｐゴシック" charset="0"/>
              </a:rPr>
              <a:t>The melting point decreases dramatically as the particle size gets below 5 nm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A29D2BE9-8D73-C44E-B245-2D044D5A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713" y="6583363"/>
            <a:ext cx="3733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Times" charset="0"/>
                <a:ea typeface="ＭＳ Ｐゴシック" charset="0"/>
              </a:rPr>
              <a:t>Source: Nanoscale Materials in Chemistry, Wiley, 2001</a:t>
            </a:r>
          </a:p>
        </p:txBody>
      </p:sp>
    </p:spTree>
    <p:extLst>
      <p:ext uri="{BB962C8B-B14F-4D97-AF65-F5344CB8AC3E}">
        <p14:creationId xmlns:p14="http://schemas.microsoft.com/office/powerpoint/2010/main" val="1992053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3171-620C-CD46-86CA-3CF410E2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274"/>
            <a:ext cx="121920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1625FF"/>
                </a:solidFill>
              </a:rPr>
              <a:t>Melting Point Dependence on Particle Size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C952F3C-C652-EF40-9FC4-73EC4583C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288" y="1378837"/>
            <a:ext cx="936702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346075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346075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346075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346075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346075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6075" algn="l"/>
              </a:tabLs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Times" pitchFamily="2" charset="0"/>
              </a:rPr>
              <a:t>•	Lowering of the melting point is proportional to 1/r</a:t>
            </a:r>
          </a:p>
          <a:p>
            <a:endParaRPr lang="en-US" altLang="en-US" dirty="0">
              <a:latin typeface="Times" pitchFamily="2" charset="0"/>
            </a:endParaRPr>
          </a:p>
          <a:p>
            <a:pPr marL="400050" indent="-377825"/>
            <a:r>
              <a:rPr lang="en-US" altLang="en-US" dirty="0">
                <a:latin typeface="Times" pitchFamily="2" charset="0"/>
              </a:rPr>
              <a:t>•	</a:t>
            </a:r>
            <a:r>
              <a:rPr lang="en-US" altLang="en-US" dirty="0">
                <a:latin typeface="Times" pitchFamily="2" charset="0"/>
                <a:sym typeface="Symbol" pitchFamily="2" charset="2"/>
              </a:rPr>
              <a:t>T can be as large as couple of hundred degrees when the particle size gets below 10 nm</a:t>
            </a:r>
          </a:p>
          <a:p>
            <a:endParaRPr lang="en-US" altLang="en-US" dirty="0">
              <a:latin typeface="Times" pitchFamily="2" charset="0"/>
              <a:sym typeface="Symbol" pitchFamily="2" charset="2"/>
            </a:endParaRPr>
          </a:p>
          <a:p>
            <a:pPr marL="355600" indent="-355600"/>
            <a:r>
              <a:rPr lang="en-US" altLang="en-US" dirty="0">
                <a:latin typeface="Times" pitchFamily="2" charset="0"/>
                <a:sym typeface="Symbol" pitchFamily="2" charset="2"/>
              </a:rPr>
              <a:t>•	</a:t>
            </a:r>
            <a:r>
              <a:rPr lang="en-US" altLang="en-US" dirty="0">
                <a:solidFill>
                  <a:srgbClr val="1625FF"/>
                </a:solidFill>
                <a:latin typeface="Times" pitchFamily="2" charset="0"/>
                <a:sym typeface="Symbol" pitchFamily="2" charset="2"/>
              </a:rPr>
              <a:t>Most of the time, the surface tension coefficient () is unknown; by measuring the melting point as a function of radius,  can be estimated.</a:t>
            </a:r>
          </a:p>
          <a:p>
            <a:endParaRPr lang="en-US" altLang="en-US" dirty="0">
              <a:latin typeface="Times" pitchFamily="2" charset="0"/>
              <a:sym typeface="Symbol" pitchFamily="2" charset="2"/>
            </a:endParaRPr>
          </a:p>
          <a:p>
            <a:r>
              <a:rPr lang="en-US" altLang="en-US" dirty="0">
                <a:latin typeface="Times" pitchFamily="2" charset="0"/>
                <a:sym typeface="Symbol" pitchFamily="2" charset="2"/>
              </a:rPr>
              <a:t>Note: </a:t>
            </a:r>
          </a:p>
          <a:p>
            <a:pPr marL="311150" indent="-311150"/>
            <a:r>
              <a:rPr lang="en-US" altLang="en-US" dirty="0">
                <a:latin typeface="Times" pitchFamily="2" charset="0"/>
                <a:sym typeface="Symbol" pitchFamily="2" charset="2"/>
              </a:rPr>
              <a:t>	For nanoparticles embedded in a matrix, melting point may be lower or higher, depending on the strength of the interaction between the particle and matrix.</a:t>
            </a:r>
          </a:p>
        </p:txBody>
      </p:sp>
    </p:spTree>
    <p:extLst>
      <p:ext uri="{BB962C8B-B14F-4D97-AF65-F5344CB8AC3E}">
        <p14:creationId xmlns:p14="http://schemas.microsoft.com/office/powerpoint/2010/main" val="2612007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9CF96C-8164-0C46-AB99-F872F75F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774700"/>
            <a:ext cx="8940800" cy="60833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6410F-6F0E-914C-8E25-083A0502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74D0F-4B68-C34D-9C1E-0C2FD048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D101-C20A-AF43-9ABB-A88A8B8D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5DF4C-D584-824E-822F-1C9BAA17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112536"/>
            <a:ext cx="89408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b="1" dirty="0"/>
              <a:t>Bulk vs. Surface Properties</a:t>
            </a:r>
          </a:p>
        </p:txBody>
      </p:sp>
    </p:spTree>
    <p:extLst>
      <p:ext uri="{BB962C8B-B14F-4D97-AF65-F5344CB8AC3E}">
        <p14:creationId xmlns:p14="http://schemas.microsoft.com/office/powerpoint/2010/main" val="3930281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67ADD517-767D-4C4F-9CFF-3907AA83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192089"/>
            <a:ext cx="7772400" cy="579437"/>
          </a:xfrm>
        </p:spPr>
        <p:txBody>
          <a:bodyPr/>
          <a:lstStyle/>
          <a:p>
            <a:pPr eaLnBrk="1" hangingPunct="1"/>
            <a:r>
              <a:rPr lang="en-US" altLang="zh-TW" sz="32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Challenges in Nanotechnology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45BE9A7D-8DF7-A04E-8B02-7710B620B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26577" y="1843209"/>
            <a:ext cx="9645162" cy="4351338"/>
          </a:xfrm>
        </p:spPr>
        <p:txBody>
          <a:bodyPr rtlCol="0">
            <a:normAutofit fontScale="92500"/>
          </a:bodyPr>
          <a:lstStyle/>
          <a:p>
            <a:pPr>
              <a:buFont typeface="Arial"/>
              <a:buChar char="•"/>
              <a:defRPr/>
            </a:pPr>
            <a:r>
              <a:rPr lang="en-US" altLang="zh-TW" dirty="0">
                <a:latin typeface="Times New Roman" charset="0"/>
                <a:ea typeface="新細明體" charset="0"/>
                <a:cs typeface="+mn-cs"/>
              </a:rPr>
              <a:t>Overcome the huge surface energy, a result of enormous surface area or large surface to volume ratio. </a:t>
            </a:r>
          </a:p>
          <a:p>
            <a:pPr>
              <a:buFont typeface="Arial"/>
              <a:buChar char="•"/>
              <a:defRPr/>
            </a:pPr>
            <a:endParaRPr lang="en-US" altLang="zh-TW" dirty="0">
              <a:latin typeface="Times New Roman" charset="0"/>
              <a:ea typeface="新細明體" charset="0"/>
              <a:cs typeface="+mn-cs"/>
            </a:endParaRPr>
          </a:p>
          <a:p>
            <a:pPr>
              <a:buFont typeface="Arial"/>
              <a:buChar char="•"/>
              <a:defRPr/>
            </a:pPr>
            <a:r>
              <a:rPr lang="en-US" altLang="zh-TW" dirty="0">
                <a:latin typeface="Times New Roman" charset="0"/>
                <a:ea typeface="新細明體" charset="0"/>
                <a:cs typeface="+mn-cs"/>
              </a:rPr>
              <a:t>Ensure all nanomaterials with desired size, uniform size distribution, morphology, crystallinity, chemical composition, and microstructure, that all together result in desired physical properties. </a:t>
            </a:r>
          </a:p>
          <a:p>
            <a:pPr>
              <a:buFont typeface="Arial"/>
              <a:buChar char="•"/>
              <a:defRPr/>
            </a:pPr>
            <a:endParaRPr lang="en-US" altLang="zh-TW" dirty="0">
              <a:latin typeface="Times New Roman" charset="0"/>
              <a:ea typeface="新細明體" charset="0"/>
              <a:cs typeface="+mn-cs"/>
            </a:endParaRPr>
          </a:p>
          <a:p>
            <a:pPr>
              <a:buFont typeface="Arial"/>
              <a:buChar char="•"/>
              <a:defRPr/>
            </a:pPr>
            <a:r>
              <a:rPr lang="en-US" altLang="zh-TW" dirty="0">
                <a:latin typeface="Times New Roman" charset="0"/>
                <a:ea typeface="新細明體" charset="0"/>
                <a:cs typeface="+mn-cs"/>
              </a:rPr>
              <a:t>Prevent nanomaterials and nanostructures from coarsening through either Ostwald ripening or agglomeration as time </a:t>
            </a:r>
            <a:r>
              <a:rPr lang="en-US" altLang="zh-TW" dirty="0" err="1">
                <a:latin typeface="Times New Roman" charset="0"/>
                <a:ea typeface="新細明體" charset="0"/>
                <a:cs typeface="+mn-cs"/>
              </a:rPr>
              <a:t>evolutes</a:t>
            </a:r>
            <a:r>
              <a:rPr lang="en-US" altLang="zh-TW" dirty="0">
                <a:latin typeface="Times New Roman" charset="0"/>
                <a:ea typeface="新細明體" charset="0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691931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10278F-5D42-E141-94B6-CF2E5118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2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039E-A3E4-C04F-83AA-5E60DFF5F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A782D-D142-6046-8BC6-45B8138C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BE094-8E02-9341-8577-669EA261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78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D978-DD93-0945-A8BA-AFFAA0BB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1609"/>
            <a:ext cx="10515600" cy="9144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54FF"/>
                </a:solidFill>
              </a:rPr>
              <a:t>Recess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9E3DF-C214-1F47-A4B3-7BB303AB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ADEC3-8B83-574B-82B4-C02925C7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E497-AA3C-0B40-B98A-2EB2E755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2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>
            <a:extLst>
              <a:ext uri="{FF2B5EF4-FFF2-40B4-BE49-F238E27FC236}">
                <a16:creationId xmlns:a16="http://schemas.microsoft.com/office/drawing/2014/main" id="{A5B182E8-2330-5B45-9A7B-371E9516C306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2171700" y="225055"/>
            <a:ext cx="7772400" cy="1518684"/>
          </a:xfr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s-MX" b="1" cap="none" dirty="0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Surface Tension</a:t>
            </a:r>
            <a:endParaRPr lang="en-US" b="1" cap="none" dirty="0">
              <a:ln>
                <a:noFill/>
              </a:ln>
              <a:solidFill>
                <a:srgbClr val="1625FF"/>
              </a:solidFill>
              <a:effectLst/>
              <a:cs typeface="+mj-cs"/>
            </a:endParaRPr>
          </a:p>
        </p:txBody>
      </p:sp>
      <p:sp>
        <p:nvSpPr>
          <p:cNvPr id="23554" name="Rectangle 5">
            <a:extLst>
              <a:ext uri="{FF2B5EF4-FFF2-40B4-BE49-F238E27FC236}">
                <a16:creationId xmlns:a16="http://schemas.microsoft.com/office/drawing/2014/main" id="{A5803E74-E166-E54D-BBE0-5F43AF0FB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6316663"/>
            <a:ext cx="8001000" cy="533400"/>
          </a:xfrm>
        </p:spPr>
        <p:txBody>
          <a:bodyPr/>
          <a:lstStyle/>
          <a:p>
            <a:pPr marL="136525"/>
            <a:r>
              <a:rPr lang="en-US" altLang="en-US" sz="1400">
                <a:ea typeface="ＭＳ Ｐゴシック" panose="020B0600070205080204" pitchFamily="34" charset="-128"/>
              </a:rPr>
              <a:t>http://en.wikipedia.org/wiki/Surface_tension</a:t>
            </a:r>
          </a:p>
        </p:txBody>
      </p:sp>
      <p:pic>
        <p:nvPicPr>
          <p:cNvPr id="4" name="Picture 5" descr="File:WassermoleküleInTröpfchen.svg">
            <a:hlinkClick r:id="rId2"/>
            <a:extLst>
              <a:ext uri="{FF2B5EF4-FFF2-40B4-BE49-F238E27FC236}">
                <a16:creationId xmlns:a16="http://schemas.microsoft.com/office/drawing/2014/main" id="{6D67D415-104D-6F46-8FD7-C797EADFB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14600"/>
            <a:ext cx="28575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File:SurftensionDiagram.png">
            <a:hlinkClick r:id="rId4"/>
            <a:extLst>
              <a:ext uri="{FF2B5EF4-FFF2-40B4-BE49-F238E27FC236}">
                <a16:creationId xmlns:a16="http://schemas.microsoft.com/office/drawing/2014/main" id="{441A7B14-FD66-FF47-956B-9C167F42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429000"/>
            <a:ext cx="33337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476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0B0ADF8E-A718-A740-8EE8-3FEDDF27DF3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113597"/>
            <a:ext cx="12192000" cy="1325563"/>
          </a:xfr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defRPr/>
            </a:pPr>
            <a:r>
              <a:rPr lang="es-MX" b="1" dirty="0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Young-Laplace equation</a:t>
            </a:r>
            <a:endParaRPr lang="en-US" b="1" dirty="0">
              <a:ln>
                <a:noFill/>
              </a:ln>
              <a:solidFill>
                <a:srgbClr val="1625FF"/>
              </a:solidFill>
              <a:effectLst/>
              <a:cs typeface="+mj-cs"/>
            </a:endParaRPr>
          </a:p>
        </p:txBody>
      </p:sp>
      <p:pic>
        <p:nvPicPr>
          <p:cNvPr id="25602" name="Picture 5" descr="File:CurvedSurfaceTension.png">
            <a:hlinkClick r:id="rId2"/>
            <a:extLst>
              <a:ext uri="{FF2B5EF4-FFF2-40B4-BE49-F238E27FC236}">
                <a16:creationId xmlns:a16="http://schemas.microsoft.com/office/drawing/2014/main" id="{59DE0336-C97A-D84B-8911-B1D3897F2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524000"/>
            <a:ext cx="5648325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7" descr="\Delta p\ =\ \gamma \left( \frac{1}{R_x} + \frac{1}{R_y} \right)">
            <a:extLst>
              <a:ext uri="{FF2B5EF4-FFF2-40B4-BE49-F238E27FC236}">
                <a16:creationId xmlns:a16="http://schemas.microsoft.com/office/drawing/2014/main" id="{A61B1EA4-0B0B-B049-9055-7151C0259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438400"/>
            <a:ext cx="31242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8">
            <a:extLst>
              <a:ext uri="{FF2B5EF4-FFF2-40B4-BE49-F238E27FC236}">
                <a16:creationId xmlns:a16="http://schemas.microsoft.com/office/drawing/2014/main" id="{9C9D9F4D-0736-B84E-954A-A42713C6A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8" y="2589213"/>
            <a:ext cx="47466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latin typeface="Trebuchet MS" panose="020B0703020202090204" pitchFamily="34" charset="0"/>
              </a:rPr>
              <a:t>size.</a:t>
            </a:r>
            <a:endParaRPr lang="en-US" altLang="en-US">
              <a:latin typeface="Trebuchet MS" panose="020B0703020202090204" pitchFamily="34" charset="0"/>
            </a:endParaRPr>
          </a:p>
        </p:txBody>
      </p:sp>
      <p:graphicFrame>
        <p:nvGraphicFramePr>
          <p:cNvPr id="94297" name="Group 89">
            <a:extLst>
              <a:ext uri="{FF2B5EF4-FFF2-40B4-BE49-F238E27FC236}">
                <a16:creationId xmlns:a16="http://schemas.microsoft.com/office/drawing/2014/main" id="{74C7C663-09D1-A04A-B397-606EF60D21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88019" y="4593264"/>
          <a:ext cx="7634175" cy="1956390"/>
        </p:xfrm>
        <a:graphic>
          <a:graphicData uri="http://schemas.openxmlformats.org/drawingml/2006/table">
            <a:tbl>
              <a:tblPr/>
              <a:tblGrid>
                <a:gridCol w="1527620">
                  <a:extLst>
                    <a:ext uri="{9D8B030D-6E8A-4147-A177-3AD203B41FA5}">
                      <a16:colId xmlns:a16="http://schemas.microsoft.com/office/drawing/2014/main" val="2154509852"/>
                    </a:ext>
                  </a:extLst>
                </a:gridCol>
                <a:gridCol w="1525658">
                  <a:extLst>
                    <a:ext uri="{9D8B030D-6E8A-4147-A177-3AD203B41FA5}">
                      <a16:colId xmlns:a16="http://schemas.microsoft.com/office/drawing/2014/main" val="2702156932"/>
                    </a:ext>
                  </a:extLst>
                </a:gridCol>
                <a:gridCol w="1527620">
                  <a:extLst>
                    <a:ext uri="{9D8B030D-6E8A-4147-A177-3AD203B41FA5}">
                      <a16:colId xmlns:a16="http://schemas.microsoft.com/office/drawing/2014/main" val="2922235645"/>
                    </a:ext>
                  </a:extLst>
                </a:gridCol>
                <a:gridCol w="1525657">
                  <a:extLst>
                    <a:ext uri="{9D8B030D-6E8A-4147-A177-3AD203B41FA5}">
                      <a16:colId xmlns:a16="http://schemas.microsoft.com/office/drawing/2014/main" val="2949360481"/>
                    </a:ext>
                  </a:extLst>
                </a:gridCol>
                <a:gridCol w="1527620">
                  <a:extLst>
                    <a:ext uri="{9D8B030D-6E8A-4147-A177-3AD203B41FA5}">
                      <a16:colId xmlns:a16="http://schemas.microsoft.com/office/drawing/2014/main" val="97655141"/>
                    </a:ext>
                  </a:extLst>
                </a:gridCol>
              </a:tblGrid>
              <a:tr h="761048">
                <a:tc gridSpan="5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  <a:p>
                      <a:pPr marL="0" marR="0" lvl="0" indent="0" algn="ctr" defTabSz="914400" rtl="0" eaLnBrk="0" fontAlgn="t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Δ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p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 for water drops of different radii at 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5" tooltip="Standard conditions for temperature and pressur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STP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45292"/>
                  </a:ext>
                </a:extLst>
              </a:tr>
              <a:tr h="76104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Droplet radius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1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6" tooltip="Millimete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mm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0.1 mm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1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7" tooltip="Micrometr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μm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10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8" tooltip="Nanomete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nm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20937"/>
                  </a:ext>
                </a:extLst>
              </a:tr>
              <a:tr h="4342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Δ</a:t>
                      </a: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p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 (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9" tooltip="Atmosphere (unit)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atm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0.0014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0.0144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1.436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143.6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132802"/>
                  </a:ext>
                </a:extLst>
              </a:tr>
            </a:tbl>
          </a:graphicData>
        </a:graphic>
      </p:graphicFrame>
      <p:sp>
        <p:nvSpPr>
          <p:cNvPr id="25627" name="Rectangle 88">
            <a:extLst>
              <a:ext uri="{FF2B5EF4-FFF2-40B4-BE49-F238E27FC236}">
                <a16:creationId xmlns:a16="http://schemas.microsoft.com/office/drawing/2014/main" id="{94CA944C-429F-FE43-8713-A92892FD2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8" y="3735389"/>
            <a:ext cx="1841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br>
              <a:rPr lang="en-US" altLang="en-US" sz="1100">
                <a:latin typeface="Trebuchet MS" panose="020B0703020202090204" pitchFamily="34" charset="0"/>
              </a:rPr>
            </a:br>
            <a:endParaRPr lang="en-US" altLang="en-US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7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2DA08BBA-DEC7-AC4F-B389-1A4583D4B3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208757"/>
            <a:ext cx="12192000" cy="912814"/>
          </a:xfrm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defRPr/>
            </a:pPr>
            <a:r>
              <a:rPr lang="en-US" b="1" dirty="0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Solid Wall-Liquid Interactions</a:t>
            </a:r>
          </a:p>
        </p:txBody>
      </p:sp>
      <p:sp>
        <p:nvSpPr>
          <p:cNvPr id="26626" name="Rectangle 4">
            <a:extLst>
              <a:ext uri="{FF2B5EF4-FFF2-40B4-BE49-F238E27FC236}">
                <a16:creationId xmlns:a16="http://schemas.microsoft.com/office/drawing/2014/main" id="{62896C1B-FA3B-0147-A48D-A8EE66D21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9880" y="5725819"/>
            <a:ext cx="53340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2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2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2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" dirty="0">
                <a:latin typeface="Trebuchet MS" panose="020B0703020202090204" pitchFamily="34" charset="0"/>
              </a:rPr>
              <a:t> </a:t>
            </a:r>
            <a:r>
              <a:rPr lang="en-US" altLang="en-US" sz="1800" dirty="0">
                <a:latin typeface="Trebuchet MS" panose="020B0703020202090204" pitchFamily="34" charset="0"/>
              </a:rPr>
              <a:t>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rebuchet MS" panose="020B0703020202090204" pitchFamily="34" charset="0"/>
              </a:rPr>
              <a:t>Forces at contact point shown for contact angle greater than 90° (left) and less than 90° (right)</a:t>
            </a:r>
          </a:p>
        </p:txBody>
      </p:sp>
      <p:pic>
        <p:nvPicPr>
          <p:cNvPr id="26627" name="Picture 5" descr="SurfTensionContactAngle">
            <a:hlinkClick r:id="rId2" tooltip="Forces at contact point shown for contact angle greater than 90° (left) and less than 90° (right)"/>
            <a:extLst>
              <a:ext uri="{FF2B5EF4-FFF2-40B4-BE49-F238E27FC236}">
                <a16:creationId xmlns:a16="http://schemas.microsoft.com/office/drawing/2014/main" id="{331D8830-42FA-1447-B88A-B9428E315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680" y="1384006"/>
            <a:ext cx="5943600" cy="447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6" descr="magnify-clip">
            <a:hlinkClick r:id="rId2" tooltip="Enlarge"/>
            <a:extLst>
              <a:ext uri="{FF2B5EF4-FFF2-40B4-BE49-F238E27FC236}">
                <a16:creationId xmlns:a16="http://schemas.microsoft.com/office/drawing/2014/main" id="{12D32D87-F31D-084B-97C6-95E56C48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406" y="3417594"/>
            <a:ext cx="1428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027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C51EFAD3-02C6-DE4C-80C8-4AA99470A6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s-MX" dirty="0">
                <a:ln>
                  <a:noFill/>
                </a:ln>
                <a:effectLst/>
                <a:cs typeface="+mj-cs"/>
              </a:rPr>
              <a:t>Typically:</a:t>
            </a:r>
            <a:endParaRPr lang="en-US" dirty="0">
              <a:ln>
                <a:noFill/>
              </a:ln>
              <a:effectLst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EE23B-49E9-D247-ACBE-453AC7C4A99E}"/>
              </a:ext>
            </a:extLst>
          </p:cNvPr>
          <p:cNvSpPr txBox="1"/>
          <p:nvPr/>
        </p:nvSpPr>
        <p:spPr>
          <a:xfrm>
            <a:off x="3683936" y="2553078"/>
            <a:ext cx="49536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latin typeface="Symbol" pitchFamily="2" charset="2"/>
              </a:rPr>
              <a:t>g</a:t>
            </a:r>
            <a:r>
              <a:rPr lang="en-US" sz="6000" baseline="-25000" dirty="0" err="1"/>
              <a:t>la</a:t>
            </a:r>
            <a:r>
              <a:rPr lang="en-US" sz="6000" baseline="-25000" dirty="0"/>
              <a:t>  </a:t>
            </a:r>
            <a:r>
              <a:rPr lang="en-US" sz="6000" dirty="0"/>
              <a:t>&gt;</a:t>
            </a:r>
            <a:r>
              <a:rPr lang="en-US" sz="6000" baseline="-25000" dirty="0"/>
              <a:t>  </a:t>
            </a:r>
            <a:r>
              <a:rPr lang="en-US" sz="6000" dirty="0" err="1">
                <a:latin typeface="Symbol" pitchFamily="2" charset="2"/>
              </a:rPr>
              <a:t>g</a:t>
            </a:r>
            <a:r>
              <a:rPr lang="en-US" sz="6000" baseline="-25000" dirty="0" err="1"/>
              <a:t>ls</a:t>
            </a:r>
            <a:r>
              <a:rPr lang="en-US" sz="6000" baseline="-25000" dirty="0"/>
              <a:t> </a:t>
            </a:r>
            <a:r>
              <a:rPr lang="en-US" sz="6000" dirty="0"/>
              <a:t>– </a:t>
            </a:r>
            <a:r>
              <a:rPr lang="en-US" sz="6000" dirty="0" err="1">
                <a:latin typeface="Symbol" pitchFamily="2" charset="2"/>
              </a:rPr>
              <a:t>g</a:t>
            </a:r>
            <a:r>
              <a:rPr lang="en-US" sz="6000" baseline="-25000" dirty="0" err="1"/>
              <a:t>sa</a:t>
            </a:r>
            <a:r>
              <a:rPr lang="en-US" sz="6000" baseline="-25000" dirty="0"/>
              <a:t> </a:t>
            </a:r>
            <a:r>
              <a:rPr lang="en-US" sz="6000" dirty="0"/>
              <a:t>&gt; 0</a:t>
            </a:r>
            <a:r>
              <a:rPr lang="en-US" sz="6000" baseline="-25000" dirty="0"/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27227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>
            <a:extLst>
              <a:ext uri="{FF2B5EF4-FFF2-40B4-BE49-F238E27FC236}">
                <a16:creationId xmlns:a16="http://schemas.microsoft.com/office/drawing/2014/main" id="{AF601BB5-6103-014C-8E20-5863D77EC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1397000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latin typeface="Trebuchet MS" panose="020B0703020202090204" pitchFamily="34" charset="0"/>
            </a:endParaRPr>
          </a:p>
          <a:p>
            <a:endParaRPr lang="en-US" altLang="en-US">
              <a:latin typeface="Trebuchet MS" panose="020B0703020202090204" pitchFamily="34" charset="0"/>
            </a:endParaRPr>
          </a:p>
        </p:txBody>
      </p:sp>
      <p:graphicFrame>
        <p:nvGraphicFramePr>
          <p:cNvPr id="97516" name="Group 236">
            <a:extLst>
              <a:ext uri="{FF2B5EF4-FFF2-40B4-BE49-F238E27FC236}">
                <a16:creationId xmlns:a16="http://schemas.microsoft.com/office/drawing/2014/main" id="{0A5FC1F0-5B3B-A244-8446-16CBEB9DB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67017"/>
              </p:ext>
            </p:extLst>
          </p:nvPr>
        </p:nvGraphicFramePr>
        <p:xfrm>
          <a:off x="2971800" y="1219200"/>
          <a:ext cx="6477000" cy="5334000"/>
        </p:xfrm>
        <a:graphic>
          <a:graphicData uri="http://schemas.openxmlformats.org/drawingml/2006/table">
            <a:tbl>
              <a:tblPr/>
              <a:tblGrid>
                <a:gridCol w="2411413">
                  <a:extLst>
                    <a:ext uri="{9D8B030D-6E8A-4147-A177-3AD203B41FA5}">
                      <a16:colId xmlns:a16="http://schemas.microsoft.com/office/drawing/2014/main" val="4273288387"/>
                    </a:ext>
                  </a:extLst>
                </a:gridCol>
                <a:gridCol w="1844675">
                  <a:extLst>
                    <a:ext uri="{9D8B030D-6E8A-4147-A177-3AD203B41FA5}">
                      <a16:colId xmlns:a16="http://schemas.microsoft.com/office/drawing/2014/main" val="163348899"/>
                    </a:ext>
                  </a:extLst>
                </a:gridCol>
                <a:gridCol w="2220912">
                  <a:extLst>
                    <a:ext uri="{9D8B030D-6E8A-4147-A177-3AD203B41FA5}">
                      <a16:colId xmlns:a16="http://schemas.microsoft.com/office/drawing/2014/main" val="2632505834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Liquid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Solid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F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Contact angle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71439"/>
                  </a:ext>
                </a:extLst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2" tooltip="Wate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water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rowSpan="6">
                  <a:txBody>
                    <a:bodyPr/>
                    <a:lstStyle>
                      <a:lvl1pPr marL="136525"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1365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panose="02040602050305030304" pitchFamily="18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rowSpan="6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0°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270118"/>
                  </a:ext>
                </a:extLst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3" tooltip="Ethano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ethanol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393036"/>
                  </a:ext>
                </a:extLst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4" tooltip="Diethyl ethe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diethyl ether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08292"/>
                  </a:ext>
                </a:extLst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5" tooltip="Carbon tetrachlorid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carbon tetrachloride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45133"/>
                  </a:ext>
                </a:extLst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6" tooltip="Glycero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glycerol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627407"/>
                  </a:ext>
                </a:extLst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7" tooltip="Acetic acid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acetic acid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398528"/>
                  </a:ext>
                </a:extLst>
              </a:tr>
              <a:tr h="381000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2" tooltip="Wate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water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paraffin wax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107°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750916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silver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90°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5106"/>
                  </a:ext>
                </a:extLst>
              </a:tr>
              <a:tr h="381000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8" tooltip="Iodomethan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methyl iodide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soda-lime glass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29°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94774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lead glass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30°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07391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fused quartz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33°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86203"/>
                  </a:ext>
                </a:extLst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hlinkClick r:id="rId9" tooltip="Mercury (element)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mercury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soda-lime glass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140°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154110"/>
                  </a:ext>
                </a:extLst>
              </a:tr>
              <a:tr h="381000"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Some liquid-solid contact angles</a:t>
                      </a:r>
                      <a:r>
                        <a:rPr kumimoji="0" lang="en-US" altLang="en-US" sz="18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</a:rPr>
                        <a:t>[5]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175731"/>
                  </a:ext>
                </a:extLst>
              </a:tr>
            </a:tbl>
          </a:graphicData>
        </a:graphic>
      </p:graphicFrame>
      <p:graphicFrame>
        <p:nvGraphicFramePr>
          <p:cNvPr id="97515" name="Group 235">
            <a:extLst>
              <a:ext uri="{FF2B5EF4-FFF2-40B4-BE49-F238E27FC236}">
                <a16:creationId xmlns:a16="http://schemas.microsoft.com/office/drawing/2014/main" id="{A1048899-68D1-C540-B2F5-4D3C34EEBF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69679" y="2356145"/>
          <a:ext cx="1760462" cy="1127967"/>
        </p:xfrm>
        <a:graphic>
          <a:graphicData uri="http://schemas.openxmlformats.org/drawingml/2006/table">
            <a:tbl>
              <a:tblPr/>
              <a:tblGrid>
                <a:gridCol w="1760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38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</a:rPr>
                        <a:t>soda-lime glass</a:t>
                      </a:r>
                    </a:p>
                  </a:txBody>
                  <a:tcPr marT="45736" marB="4573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</a:rPr>
                        <a:t>lead glass</a:t>
                      </a:r>
                    </a:p>
                  </a:txBody>
                  <a:tcPr marT="45736" marB="4573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</a:rPr>
                        <a:t>fused quartz</a:t>
                      </a:r>
                    </a:p>
                  </a:txBody>
                  <a:tcPr marT="45736" marB="4573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60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DD966558-1BEC-B349-AD18-D59A59A259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37684" y="906"/>
            <a:ext cx="10515600" cy="1325563"/>
          </a:xfr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s-MX" b="1" dirty="0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Measuring surface tension</a:t>
            </a:r>
            <a:endParaRPr lang="en-US" b="1" dirty="0">
              <a:ln>
                <a:noFill/>
              </a:ln>
              <a:solidFill>
                <a:srgbClr val="1625FF"/>
              </a:solidFill>
              <a:effectLst/>
              <a:cs typeface="+mj-cs"/>
            </a:endParaRPr>
          </a:p>
        </p:txBody>
      </p:sp>
      <p:sp>
        <p:nvSpPr>
          <p:cNvPr id="29698" name="Rectangle 4">
            <a:extLst>
              <a:ext uri="{FF2B5EF4-FFF2-40B4-BE49-F238E27FC236}">
                <a16:creationId xmlns:a16="http://schemas.microsoft.com/office/drawing/2014/main" id="{C9175902-B40F-8348-BEEC-7DBD685BB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476" y="4949201"/>
            <a:ext cx="54125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2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2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2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rebuchet MS" panose="020B0703020202090204" pitchFamily="34" charset="0"/>
              </a:rPr>
              <a:t>Illustration of capillary rise and fall. Red: contact angle less than 90°;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rebuchet MS" panose="020B0703020202090204" pitchFamily="34" charset="0"/>
              </a:rPr>
              <a:t>Blue=contact angle greater than 90°</a:t>
            </a:r>
          </a:p>
        </p:txBody>
      </p:sp>
      <p:grpSp>
        <p:nvGrpSpPr>
          <p:cNvPr id="29699" name="Group 12">
            <a:extLst>
              <a:ext uri="{FF2B5EF4-FFF2-40B4-BE49-F238E27FC236}">
                <a16:creationId xmlns:a16="http://schemas.microsoft.com/office/drawing/2014/main" id="{E2606282-638A-DE4B-8DDC-81E8C58843F3}"/>
              </a:ext>
            </a:extLst>
          </p:cNvPr>
          <p:cNvGrpSpPr>
            <a:grpSpLocks/>
          </p:cNvGrpSpPr>
          <p:nvPr/>
        </p:nvGrpSpPr>
        <p:grpSpPr bwMode="auto">
          <a:xfrm>
            <a:off x="616689" y="1436134"/>
            <a:ext cx="5860312" cy="4941408"/>
            <a:chOff x="1776" y="1488"/>
            <a:chExt cx="1536" cy="1536"/>
          </a:xfrm>
        </p:grpSpPr>
        <p:sp>
          <p:nvSpPr>
            <p:cNvPr id="29701" name="Rectangle 11">
              <a:extLst>
                <a:ext uri="{FF2B5EF4-FFF2-40B4-BE49-F238E27FC236}">
                  <a16:creationId xmlns:a16="http://schemas.microsoft.com/office/drawing/2014/main" id="{6A036A66-5822-0B4B-9229-B9C95B251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488"/>
              <a:ext cx="1296" cy="14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29702" name="Picture 6" descr="magnify-clip">
              <a:hlinkClick r:id="rId2" tooltip="Enlarge"/>
              <a:extLst>
                <a:ext uri="{FF2B5EF4-FFF2-40B4-BE49-F238E27FC236}">
                  <a16:creationId xmlns:a16="http://schemas.microsoft.com/office/drawing/2014/main" id="{8AB81100-BE14-404C-8A8D-5056A708D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1" y="1900"/>
              <a:ext cx="90" cy="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3" name="Picture 10" descr="File:CapillaryAction.svg">
              <a:hlinkClick r:id="rId4"/>
              <a:extLst>
                <a:ext uri="{FF2B5EF4-FFF2-40B4-BE49-F238E27FC236}">
                  <a16:creationId xmlns:a16="http://schemas.microsoft.com/office/drawing/2014/main" id="{97771BB8-A147-4D4D-B6DE-ABF372CB6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1488"/>
              <a:ext cx="1536" cy="15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CA5C24-4B8E-5947-A51D-958431D8176F}"/>
              </a:ext>
            </a:extLst>
          </p:cNvPr>
          <p:cNvSpPr txBox="1"/>
          <p:nvPr/>
        </p:nvSpPr>
        <p:spPr>
          <a:xfrm>
            <a:off x="7389071" y="2973890"/>
            <a:ext cx="385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= (2 </a:t>
            </a:r>
            <a:r>
              <a:rPr lang="en-US" sz="3200" dirty="0" err="1">
                <a:latin typeface="Symbol" pitchFamily="2" charset="2"/>
              </a:rPr>
              <a:t>g</a:t>
            </a:r>
            <a:r>
              <a:rPr lang="en-US" sz="3200" baseline="-25000" dirty="0" err="1"/>
              <a:t>la</a:t>
            </a:r>
            <a:r>
              <a:rPr lang="en-US" sz="3200" baseline="-25000" dirty="0"/>
              <a:t> </a:t>
            </a:r>
            <a:r>
              <a:rPr lang="en-US" sz="3200" dirty="0"/>
              <a:t>cos </a:t>
            </a:r>
            <a:r>
              <a:rPr lang="en-US" sz="3200" dirty="0">
                <a:latin typeface="Symbol" pitchFamily="2" charset="2"/>
              </a:rPr>
              <a:t>q)</a:t>
            </a:r>
            <a:r>
              <a:rPr lang="en-US" sz="3200" b="1" dirty="0">
                <a:latin typeface="Symbol" pitchFamily="2" charset="2"/>
              </a:rPr>
              <a:t>/ </a:t>
            </a:r>
            <a:r>
              <a:rPr lang="en-US" sz="3200" dirty="0">
                <a:latin typeface="Symbol" pitchFamily="2" charset="2"/>
              </a:rPr>
              <a:t>(</a:t>
            </a:r>
            <a:r>
              <a:rPr lang="en-US" sz="3200" dirty="0" err="1">
                <a:latin typeface="Symbol" pitchFamily="2" charset="2"/>
              </a:rPr>
              <a:t>r</a:t>
            </a:r>
            <a:r>
              <a:rPr lang="en-US" sz="3200" dirty="0" err="1"/>
              <a:t>gr</a:t>
            </a:r>
            <a:r>
              <a:rPr lang="en-US" sz="3200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127919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79105092-5C9D-ED44-A320-DD65DAEE57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00100" y="52058"/>
            <a:ext cx="10515600" cy="1325563"/>
          </a:xfrm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defRPr/>
            </a:pPr>
            <a:r>
              <a:rPr lang="es-ES" dirty="0" err="1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What</a:t>
            </a:r>
            <a:r>
              <a:rPr lang="es-ES" dirty="0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 </a:t>
            </a:r>
            <a:r>
              <a:rPr lang="es-ES" dirty="0" err="1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is</a:t>
            </a:r>
            <a:r>
              <a:rPr lang="es-ES" dirty="0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 </a:t>
            </a:r>
            <a:r>
              <a:rPr lang="es-ES" dirty="0" err="1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the</a:t>
            </a:r>
            <a:r>
              <a:rPr lang="es-ES" dirty="0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 </a:t>
            </a:r>
            <a:r>
              <a:rPr lang="es-ES" dirty="0" err="1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height</a:t>
            </a:r>
            <a:r>
              <a:rPr lang="es-ES" dirty="0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 of a “</a:t>
            </a:r>
            <a:r>
              <a:rPr lang="es-ES" dirty="0" err="1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puddle</a:t>
            </a:r>
            <a:r>
              <a:rPr lang="es-ES" dirty="0">
                <a:ln>
                  <a:noFill/>
                </a:ln>
                <a:solidFill>
                  <a:srgbClr val="1625FF"/>
                </a:solidFill>
                <a:effectLst/>
                <a:cs typeface="+mj-cs"/>
              </a:rPr>
              <a:t>”?</a:t>
            </a:r>
            <a:endParaRPr lang="en-US" dirty="0">
              <a:ln>
                <a:noFill/>
              </a:ln>
              <a:solidFill>
                <a:srgbClr val="1625FF"/>
              </a:solidFill>
              <a:effectLst/>
              <a:cs typeface="+mj-cs"/>
            </a:endParaRPr>
          </a:p>
        </p:txBody>
      </p:sp>
      <p:pic>
        <p:nvPicPr>
          <p:cNvPr id="30722" name="Picture 5" descr="File:Exploring new continents 1200728.JPG">
            <a:hlinkClick r:id="rId2"/>
            <a:extLst>
              <a:ext uri="{FF2B5EF4-FFF2-40B4-BE49-F238E27FC236}">
                <a16:creationId xmlns:a16="http://schemas.microsoft.com/office/drawing/2014/main" id="{0617CB3A-E748-B648-B1A9-064A3775A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00201"/>
            <a:ext cx="75438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12" descr="magnify-clip">
            <a:hlinkClick r:id="rId4" tooltip="Enlarge"/>
            <a:extLst>
              <a:ext uri="{FF2B5EF4-FFF2-40B4-BE49-F238E27FC236}">
                <a16:creationId xmlns:a16="http://schemas.microsoft.com/office/drawing/2014/main" id="{35C435B2-6180-5E4B-9120-AF800B4D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64" y="2857501"/>
            <a:ext cx="142875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462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5" descr="File:Surface tension.svg">
            <a:hlinkClick r:id="rId2"/>
            <a:extLst>
              <a:ext uri="{FF2B5EF4-FFF2-40B4-BE49-F238E27FC236}">
                <a16:creationId xmlns:a16="http://schemas.microsoft.com/office/drawing/2014/main" id="{796C3415-38F0-B24A-93F2-9DEC5B53C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88586"/>
            <a:ext cx="76200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Rectangle 6">
            <a:extLst>
              <a:ext uri="{FF2B5EF4-FFF2-40B4-BE49-F238E27FC236}">
                <a16:creationId xmlns:a16="http://schemas.microsoft.com/office/drawing/2014/main" id="{7B86F6CF-A42A-D145-BD49-DF578BBD8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918644"/>
            <a:ext cx="8610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latin typeface="Trebuchet MS" panose="020B0703020202090204" pitchFamily="34" charset="0"/>
              </a:rPr>
              <a:t>Illustration of how lower contact angle leads to reduction of puddle depth</a:t>
            </a:r>
          </a:p>
        </p:txBody>
      </p:sp>
      <p:pic>
        <p:nvPicPr>
          <p:cNvPr id="31747" name="Picture 7" descr="h\ =\ 2 \sqrt{\frac{\gamma} {g\rho}}">
            <a:extLst>
              <a:ext uri="{FF2B5EF4-FFF2-40B4-BE49-F238E27FC236}">
                <a16:creationId xmlns:a16="http://schemas.microsoft.com/office/drawing/2014/main" id="{4081AC6A-1014-E148-851F-D221C146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81" y="4195598"/>
            <a:ext cx="1692953" cy="85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8" descr="h\ =\  \sqrt{\frac{2\gamma_\mathrm{la}\left( 1 - \cos \theta \right)} {g\rho}}.">
            <a:extLst>
              <a:ext uri="{FF2B5EF4-FFF2-40B4-BE49-F238E27FC236}">
                <a16:creationId xmlns:a16="http://schemas.microsoft.com/office/drawing/2014/main" id="{E9F7E5AB-CEF4-F94C-8391-46C6D4F1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6" y="4090523"/>
            <a:ext cx="3477334" cy="105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10" descr="\scriptstyle \gamma_\mathrm{Hg}\ =\ 487\ \mathrm{\frac{dyn}{cm}}">
            <a:extLst>
              <a:ext uri="{FF2B5EF4-FFF2-40B4-BE49-F238E27FC236}">
                <a16:creationId xmlns:a16="http://schemas.microsoft.com/office/drawing/2014/main" id="{04C41813-372E-0E47-8867-69690CA4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65" y="6327873"/>
            <a:ext cx="1654998" cy="30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11" descr="\scriptstyle \rho_\mathrm{Hg}\ =\ 13.5\ \mathrm{\frac{g}{cm^3}}">
            <a:extLst>
              <a:ext uri="{FF2B5EF4-FFF2-40B4-BE49-F238E27FC236}">
                <a16:creationId xmlns:a16="http://schemas.microsoft.com/office/drawing/2014/main" id="{03D400A2-89EF-D945-8D17-63CF316B1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825" y="6334015"/>
            <a:ext cx="1774431" cy="30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12" descr="\scriptstyle \theta = 140^\circ">
            <a:extLst>
              <a:ext uri="{FF2B5EF4-FFF2-40B4-BE49-F238E27FC236}">
                <a16:creationId xmlns:a16="http://schemas.microsoft.com/office/drawing/2014/main" id="{F751F87E-00D3-464B-B3D3-2F873BDB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53" y="6442366"/>
            <a:ext cx="767781" cy="17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3" descr="\scriptstyle h_\mathrm{Hg}\ =\ 0.36\ \mathrm{cm}">
            <a:extLst>
              <a:ext uri="{FF2B5EF4-FFF2-40B4-BE49-F238E27FC236}">
                <a16:creationId xmlns:a16="http://schemas.microsoft.com/office/drawing/2014/main" id="{87DA4B1A-BBC9-D044-AF0B-EAE336A1A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264" y="6210154"/>
            <a:ext cx="2320405" cy="30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4" descr="\scriptstyle \gamma_\mathrm{H_2O}\ =\ 72\ \mathrm{\frac{dyn}{cm}}">
            <a:extLst>
              <a:ext uri="{FF2B5EF4-FFF2-40B4-BE49-F238E27FC236}">
                <a16:creationId xmlns:a16="http://schemas.microsoft.com/office/drawing/2014/main" id="{9F326DCD-104F-AD43-BFBC-9C957B1A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973" y="5807937"/>
            <a:ext cx="1706183" cy="30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5" descr="\scriptstyle \rho_\mathrm{H_2O}\ = 1.0\ \mathrm{\frac{g}{cm^3}}">
            <a:extLst>
              <a:ext uri="{FF2B5EF4-FFF2-40B4-BE49-F238E27FC236}">
                <a16:creationId xmlns:a16="http://schemas.microsoft.com/office/drawing/2014/main" id="{9AA67F33-9719-AC42-A4DD-5E70F2EE2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477" y="5807937"/>
            <a:ext cx="1706183" cy="30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5" name="Picture 16" descr="\scriptstyle \theta = 107^\circ">
            <a:extLst>
              <a:ext uri="{FF2B5EF4-FFF2-40B4-BE49-F238E27FC236}">
                <a16:creationId xmlns:a16="http://schemas.microsoft.com/office/drawing/2014/main" id="{206E29F2-9459-7348-A0FF-C25F6949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71" y="5926020"/>
            <a:ext cx="767781" cy="17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7" descr="\scriptstyle h_\mathrm{H_2O}\ =\ 0.44\ \mathrm{cm}">
            <a:extLst>
              <a:ext uri="{FF2B5EF4-FFF2-40B4-BE49-F238E27FC236}">
                <a16:creationId xmlns:a16="http://schemas.microsoft.com/office/drawing/2014/main" id="{448F7BF5-2655-F749-BBD8-34C815BE5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549" y="5752559"/>
            <a:ext cx="2456901" cy="34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7" name="Rectangle 18">
            <a:extLst>
              <a:ext uri="{FF2B5EF4-FFF2-40B4-BE49-F238E27FC236}">
                <a16:creationId xmlns:a16="http://schemas.microsoft.com/office/drawing/2014/main" id="{39CACFB7-AB28-9C46-A51C-0545C265B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736" y="6296843"/>
            <a:ext cx="3161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dirty="0"/>
              <a:t>For mercury on glass:</a:t>
            </a:r>
          </a:p>
        </p:txBody>
      </p:sp>
      <p:sp>
        <p:nvSpPr>
          <p:cNvPr id="31758" name="Rectangle 20">
            <a:extLst>
              <a:ext uri="{FF2B5EF4-FFF2-40B4-BE49-F238E27FC236}">
                <a16:creationId xmlns:a16="http://schemas.microsoft.com/office/drawing/2014/main" id="{C282D420-EA79-8A40-AA0F-5FFAC7EB5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395" y="5780497"/>
            <a:ext cx="44382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2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2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2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For water on paraffin at 25</a:t>
            </a:r>
            <a:r>
              <a:rPr lang="en-US" altLang="en-US" sz="2400" baseline="30000" dirty="0">
                <a:latin typeface="Arial" panose="020B0604020202020204" pitchFamily="34" charset="0"/>
              </a:rPr>
              <a:t>o</a:t>
            </a:r>
            <a:r>
              <a:rPr lang="en-US" altLang="en-US" sz="2400" dirty="0">
                <a:latin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24405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9CEA-5632-574A-BABC-754E8604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pressure</a:t>
            </a:r>
            <a:r>
              <a:rPr lang="es-ES" dirty="0"/>
              <a:t> </a:t>
            </a:r>
            <a:r>
              <a:rPr lang="es-ES" dirty="0" err="1"/>
              <a:t>inside</a:t>
            </a:r>
            <a:r>
              <a:rPr lang="es-ES" dirty="0"/>
              <a:t> a </a:t>
            </a:r>
            <a:r>
              <a:rPr lang="es-ES" dirty="0" err="1"/>
              <a:t>bubble</a:t>
            </a:r>
            <a:r>
              <a:rPr lang="es-ES" dirty="0"/>
              <a:t>?</a:t>
            </a:r>
            <a:endParaRPr lang="en-US" dirty="0"/>
          </a:p>
        </p:txBody>
      </p:sp>
      <p:pic>
        <p:nvPicPr>
          <p:cNvPr id="32770" name="Content Placeholder 3">
            <a:extLst>
              <a:ext uri="{FF2B5EF4-FFF2-40B4-BE49-F238E27FC236}">
                <a16:creationId xmlns:a16="http://schemas.microsoft.com/office/drawing/2014/main" id="{070C2E72-8E9E-274F-8174-E3AA4EC423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8" b="11858"/>
          <a:stretch>
            <a:fillRect/>
          </a:stretch>
        </p:blipFill>
        <p:spPr>
          <a:xfrm>
            <a:off x="902936" y="1252972"/>
            <a:ext cx="10515600" cy="5258987"/>
          </a:xfrm>
        </p:spPr>
      </p:pic>
    </p:spTree>
    <p:extLst>
      <p:ext uri="{BB962C8B-B14F-4D97-AF65-F5344CB8AC3E}">
        <p14:creationId xmlns:p14="http://schemas.microsoft.com/office/powerpoint/2010/main" val="272972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4488-0421-0342-9B90-00E3D39BF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Applications of Nanotechnology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3A3E6-1842-5940-838F-AB485281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7024"/>
            <a:ext cx="11966418" cy="55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7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5">
            <a:extLst>
              <a:ext uri="{FF2B5EF4-FFF2-40B4-BE49-F238E27FC236}">
                <a16:creationId xmlns:a16="http://schemas.microsoft.com/office/drawing/2014/main" id="{6D92A91D-AECD-134D-9FE1-86F9FC4FC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81000"/>
            <a:ext cx="7848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/>
              <a:t>The pressure inside a soap bubble can be derived from thermodynamic free energy considerations. At constant temperature and particle number, </a:t>
            </a:r>
            <a:r>
              <a:rPr lang="en-US" altLang="en-US" i="1"/>
              <a:t>dT</a:t>
            </a:r>
            <a:r>
              <a:rPr lang="en-US" altLang="en-US"/>
              <a:t> = </a:t>
            </a:r>
            <a:r>
              <a:rPr lang="en-US" altLang="en-US" i="1"/>
              <a:t>dN</a:t>
            </a:r>
            <a:r>
              <a:rPr lang="en-US" altLang="en-US"/>
              <a:t> = 0, the differential Helmholtz free energy is given by</a:t>
            </a:r>
          </a:p>
        </p:txBody>
      </p:sp>
      <p:pic>
        <p:nvPicPr>
          <p:cNvPr id="33794" name="Picture 6" descr="dF\ = -PdV\ + \gamma dA">
            <a:extLst>
              <a:ext uri="{FF2B5EF4-FFF2-40B4-BE49-F238E27FC236}">
                <a16:creationId xmlns:a16="http://schemas.microsoft.com/office/drawing/2014/main" id="{5314FCFE-0826-614C-97C6-8DC3780E2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447800"/>
            <a:ext cx="4038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 Box 7">
            <a:extLst>
              <a:ext uri="{FF2B5EF4-FFF2-40B4-BE49-F238E27FC236}">
                <a16:creationId xmlns:a16="http://schemas.microsoft.com/office/drawing/2014/main" id="{8B1CA2EA-B202-E343-95BE-1E7272D85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133600"/>
            <a:ext cx="784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2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 2" pitchFamily="2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5000"/>
              <a:buFont typeface="Wingdings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 3" pitchFamily="2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2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where </a:t>
            </a:r>
            <a:r>
              <a:rPr lang="en-US" altLang="en-US" sz="1800" i="1">
                <a:latin typeface="Arial" panose="020B0604020202020204" pitchFamily="34" charset="0"/>
              </a:rPr>
              <a:t>P</a:t>
            </a:r>
            <a:r>
              <a:rPr lang="en-US" altLang="en-US" sz="1800">
                <a:latin typeface="Arial" panose="020B0604020202020204" pitchFamily="34" charset="0"/>
              </a:rPr>
              <a:t> is the difference in pressure inside and outside of the bubble, and γ is the surface tension. In equilbrium, </a:t>
            </a:r>
            <a:r>
              <a:rPr lang="en-US" altLang="en-US" sz="1800" i="1">
                <a:latin typeface="Arial" panose="020B0604020202020204" pitchFamily="34" charset="0"/>
              </a:rPr>
              <a:t>dF</a:t>
            </a:r>
            <a:r>
              <a:rPr lang="en-US" altLang="en-US" sz="1800">
                <a:latin typeface="Arial" panose="020B0604020202020204" pitchFamily="34" charset="0"/>
              </a:rPr>
              <a:t> = 0, and so,</a:t>
            </a:r>
          </a:p>
        </p:txBody>
      </p:sp>
      <p:pic>
        <p:nvPicPr>
          <p:cNvPr id="33796" name="Picture 8" descr="PdV\ = \gamma dA">
            <a:extLst>
              <a:ext uri="{FF2B5EF4-FFF2-40B4-BE49-F238E27FC236}">
                <a16:creationId xmlns:a16="http://schemas.microsoft.com/office/drawing/2014/main" id="{6049A52B-FBB6-6247-A78C-2EBFDE8F8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95601"/>
            <a:ext cx="22098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9">
            <a:extLst>
              <a:ext uri="{FF2B5EF4-FFF2-40B4-BE49-F238E27FC236}">
                <a16:creationId xmlns:a16="http://schemas.microsoft.com/office/drawing/2014/main" id="{10B01638-33B9-2E44-810B-9CE84C211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429001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For a spherical bubble, the volume and surface area are given simply by</a:t>
            </a:r>
          </a:p>
        </p:txBody>
      </p:sp>
      <p:pic>
        <p:nvPicPr>
          <p:cNvPr id="33798" name="Picture 10" descr="V = \frac{4}{3}\pi R^3 \rightarrow dV = 4\pi R^2 dR">
            <a:extLst>
              <a:ext uri="{FF2B5EF4-FFF2-40B4-BE49-F238E27FC236}">
                <a16:creationId xmlns:a16="http://schemas.microsoft.com/office/drawing/2014/main" id="{6C6B4FE8-CC7A-3143-BA69-2F484402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962401"/>
            <a:ext cx="4267200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Text Box 12">
            <a:extLst>
              <a:ext uri="{FF2B5EF4-FFF2-40B4-BE49-F238E27FC236}">
                <a16:creationId xmlns:a16="http://schemas.microsoft.com/office/drawing/2014/main" id="{376CBA65-0AC5-1044-ACB3-FF6283545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876801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and</a:t>
            </a:r>
          </a:p>
        </p:txBody>
      </p:sp>
      <p:pic>
        <p:nvPicPr>
          <p:cNvPr id="33800" name="Picture 13" descr="A = 4\pi R^2 \rightarrow dA = 8\pi R dR">
            <a:extLst>
              <a:ext uri="{FF2B5EF4-FFF2-40B4-BE49-F238E27FC236}">
                <a16:creationId xmlns:a16="http://schemas.microsoft.com/office/drawing/2014/main" id="{502A82A4-6797-A946-92D5-361A588BC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876800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4">
            <a:extLst>
              <a:ext uri="{FF2B5EF4-FFF2-40B4-BE49-F238E27FC236}">
                <a16:creationId xmlns:a16="http://schemas.microsoft.com/office/drawing/2014/main" id="{CACBE3AB-1946-B943-ACCB-01C5540BA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410201"/>
            <a:ext cx="74676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Substituting these relations into the previous expression, we find</a:t>
            </a:r>
          </a:p>
          <a:p>
            <a:pPr eaLnBrk="1" hangingPunct="1">
              <a:spcBef>
                <a:spcPct val="50000"/>
              </a:spcBef>
            </a:pPr>
            <a:endParaRPr lang="en-US" altLang="en-US"/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which is equivalent to the </a:t>
            </a:r>
            <a:r>
              <a:rPr lang="en-US" altLang="en-US" u="sng"/>
              <a:t>Young-Laplace equation</a:t>
            </a:r>
            <a:r>
              <a:rPr lang="en-US" altLang="en-US"/>
              <a:t> when Rx = Ry.</a:t>
            </a:r>
          </a:p>
        </p:txBody>
      </p:sp>
      <p:pic>
        <p:nvPicPr>
          <p:cNvPr id="33802" name="Picture 15" descr="P = \frac{2}{R}\gamma">
            <a:extLst>
              <a:ext uri="{FF2B5EF4-FFF2-40B4-BE49-F238E27FC236}">
                <a16:creationId xmlns:a16="http://schemas.microsoft.com/office/drawing/2014/main" id="{9D1EECF1-F5AB-ED4C-ABED-C870F720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5181601"/>
            <a:ext cx="14478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280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658E745F-544A-BA4F-9E38-9EC31E9B737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819400" y="0"/>
            <a:ext cx="6477000" cy="838200"/>
          </a:xfrm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defRPr/>
            </a:pPr>
            <a:r>
              <a:rPr lang="en-US" sz="1700" b="1" dirty="0">
                <a:solidFill>
                  <a:srgbClr val="005DF2"/>
                </a:solidFill>
              </a:rPr>
              <a:t>Surface tension of various liquids in </a:t>
            </a:r>
            <a:r>
              <a:rPr lang="en-US" sz="1700" b="1" dirty="0" err="1">
                <a:solidFill>
                  <a:srgbClr val="005DF2"/>
                </a:solidFill>
              </a:rPr>
              <a:t>dyn</a:t>
            </a:r>
            <a:r>
              <a:rPr lang="en-US" sz="1700" b="1" dirty="0">
                <a:solidFill>
                  <a:srgbClr val="005DF2"/>
                </a:solidFill>
              </a:rPr>
              <a:t>/cm against air. </a:t>
            </a:r>
            <a:br>
              <a:rPr lang="en-US" sz="1700" b="1" dirty="0">
                <a:solidFill>
                  <a:srgbClr val="005DF2"/>
                </a:solidFill>
              </a:rPr>
            </a:br>
            <a:r>
              <a:rPr lang="en-US" sz="1700" b="1" dirty="0">
                <a:solidFill>
                  <a:srgbClr val="005DF2"/>
                </a:solidFill>
              </a:rPr>
              <a:t>Mixture %'s are by weight;  dyne/cm is also called </a:t>
            </a:r>
            <a:r>
              <a:rPr lang="en-US" sz="1700" b="1" dirty="0" err="1">
                <a:solidFill>
                  <a:srgbClr val="005DF2"/>
                </a:solidFill>
              </a:rPr>
              <a:t>mN</a:t>
            </a:r>
            <a:r>
              <a:rPr lang="en-US" sz="1700" b="1" dirty="0">
                <a:solidFill>
                  <a:srgbClr val="005DF2"/>
                </a:solidFill>
              </a:rPr>
              <a:t>/m in S.I. units</a:t>
            </a:r>
          </a:p>
        </p:txBody>
      </p:sp>
      <p:graphicFrame>
        <p:nvGraphicFramePr>
          <p:cNvPr id="103886" name="Group 462">
            <a:extLst>
              <a:ext uri="{FF2B5EF4-FFF2-40B4-BE49-F238E27FC236}">
                <a16:creationId xmlns:a16="http://schemas.microsoft.com/office/drawing/2014/main" id="{EBD668BA-A61F-5F43-BF96-9887A1CDDAD3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2819400" y="762000"/>
          <a:ext cx="6477000" cy="6042036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279042902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5025765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963764955"/>
                    </a:ext>
                  </a:extLst>
                </a:gridCol>
              </a:tblGrid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Liquid</a:t>
                      </a: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Temperature °C</a:t>
                      </a: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Surface tension, γ</a:t>
                      </a: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746340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Acetic acid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27.6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33120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Acetic acid (40.1%) + Water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30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40.68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831228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Acetic acid (10.0%) + Water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30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54.56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257222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Acetone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23.7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555148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Diethyl ether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221312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Ethanol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22.27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572354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Ethanol (40%) + Water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29.63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304834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Ethanol (11.1%) + Water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46.03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765762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Glycerol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63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376538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n-Hexane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18.4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891615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Hydrochloric acid 17.7M aqueous solution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65.95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089441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Isopropanol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21.7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343055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Mercury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487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139787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Methanol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22.6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814022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n-Octane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21.8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413246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Sodium chloride 6.0M aqueous solution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82.55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185720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Sucrose (55%) + water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76.45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158656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Water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75.64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902249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Water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71.97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341016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Water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50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67.91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476807"/>
                  </a:ext>
                </a:extLst>
              </a:tr>
              <a:tr h="274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Water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100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9F9F9"/>
                        </a:buClr>
                        <a:buSzPct val="65000"/>
                        <a:buFont typeface="Wingdings 2" pitchFamily="2" charset="2"/>
                        <a:defRPr sz="24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buFont typeface="Wingdings 2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9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58.85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529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344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B530-D225-3749-8A7A-9D48B7F5E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456" y="2891090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005DF2"/>
                </a:solidFill>
              </a:rPr>
              <a:t>Video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F429-AA96-6C40-B5CF-81C85322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6D2D6B-4FB6-8446-A9D3-0FD056AF8E0C}" type="datetime1">
              <a:rPr lang="en-US" altLang="en-US" smtClean="0"/>
              <a:t>2/17/20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99FB8-88E3-2745-B357-57DA7B47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187E-661A-C84F-B06C-59854CED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6BE9FD-BDF0-2E44-8BC5-10581D6F03E1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5811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75C1A-FD71-7C46-B9D3-B3F7F234F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7C4B-D1AC-DC4B-BC98-C0DFDFFC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600" y="6480792"/>
            <a:ext cx="8102599" cy="365125"/>
          </a:xfrm>
        </p:spPr>
        <p:txBody>
          <a:bodyPr/>
          <a:lstStyle/>
          <a:p>
            <a:r>
              <a:rPr lang="en-US" b="1" i="1" dirty="0">
                <a:solidFill>
                  <a:schemeClr val="bg1">
                    <a:lumMod val="65000"/>
                  </a:schemeClr>
                </a:solidFill>
              </a:rPr>
              <a:t>Nano sensors and Nano fabrication — 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 World so Small, Made Big;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https://medium.com/@Farah_36879/nano-sensors-and-nano-fabrication-a-world-so-small-made-big-9a44c32321c0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C40ED-CD5C-7745-B3F4-E056FF7B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43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2EB8E-6183-174E-8EEF-B6F19D10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235" y="2641600"/>
            <a:ext cx="65024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AC745-DD1B-7B41-8092-EEAB99C6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35" y="104157"/>
            <a:ext cx="5410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94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9D271-E28C-714E-8DDC-090012B2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16871" y="171450"/>
            <a:ext cx="977774" cy="1325563"/>
          </a:xfrm>
        </p:spPr>
        <p:txBody>
          <a:bodyPr>
            <a:normAutofit/>
          </a:bodyPr>
          <a:lstStyle/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EAC9C-4589-0348-BEED-874AA077C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171450"/>
            <a:ext cx="7988300" cy="619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17DC0-BEB7-EB4F-8706-FEDA783AA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831" y="6540500"/>
            <a:ext cx="6667500" cy="3175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5654C-FB9A-8641-AB52-CE39BD73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764D-C29A-0B43-A6C8-AC47EB35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8D39F-8044-994B-9600-6A60D649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2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18EC-CF9B-7041-AB61-E636D611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E28A5-A347-8640-9049-3034FDEFA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0650"/>
            <a:ext cx="8915400" cy="66167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9357B-CE32-9A4C-BBEF-C56AAA0D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71AC7-FBC6-2343-90B0-372F75169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FDB18-77E7-1743-B7D3-40931059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6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1DDA-FAD8-2C46-9396-DFCD61F6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70099-2D57-2A49-8D18-89CBC601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87577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A179C-BD22-6544-98C1-3C57EF75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02/17/2020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6C32D-1D1D-5746-8FF0-29CA50D0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0E03F-96F6-464F-A29D-E1903396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F4294-8149-0042-9DCE-CA4AC894AF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3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Box 1">
            <a:extLst>
              <a:ext uri="{FF2B5EF4-FFF2-40B4-BE49-F238E27FC236}">
                <a16:creationId xmlns:a16="http://schemas.microsoft.com/office/drawing/2014/main" id="{9E4046C3-0C58-3044-AC3E-F307E4E01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549276"/>
            <a:ext cx="243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b="1">
                <a:solidFill>
                  <a:srgbClr val="CC22BA"/>
                </a:solidFill>
              </a:rPr>
              <a:t>Calculate</a:t>
            </a:r>
          </a:p>
        </p:txBody>
      </p:sp>
      <p:sp>
        <p:nvSpPr>
          <p:cNvPr id="34818" name="TextBox 2">
            <a:extLst>
              <a:ext uri="{FF2B5EF4-FFF2-40B4-BE49-F238E27FC236}">
                <a16:creationId xmlns:a16="http://schemas.microsoft.com/office/drawing/2014/main" id="{263EC5A8-4BA9-3E4D-9D52-EF4077495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1" y="1973409"/>
            <a:ext cx="7993063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AutoNum type="arabicPeriod"/>
            </a:pPr>
            <a:r>
              <a:rPr lang="en-US" altLang="en-US" dirty="0"/>
              <a:t>Calculate the total surface when you divide a cube with an 1 cm edge: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8 smaller cubes.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16 smaller cubes.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32 smaller cubes.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64 smaller cubes.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128 smaller cubes.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256 smaller cubes.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512 smaller cubes.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buFont typeface="Times" pitchFamily="2" charset="0"/>
              <a:buAutoNum type="arabicPeriod"/>
            </a:pPr>
            <a:r>
              <a:rPr lang="en-US" altLang="en-US" dirty="0"/>
              <a:t>How important is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C4C53-6BE1-1242-8FEA-39D1A1436A96}"/>
              </a:ext>
            </a:extLst>
          </p:cNvPr>
          <p:cNvSpPr/>
          <p:nvPr/>
        </p:nvSpPr>
        <p:spPr bwMode="auto">
          <a:xfrm>
            <a:off x="8183563" y="2981470"/>
            <a:ext cx="1441450" cy="144145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enev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EB4D65-C306-C54D-8002-8D180EB20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4" y="2981471"/>
            <a:ext cx="712787" cy="720725"/>
          </a:xfrm>
          <a:prstGeom prst="rect">
            <a:avLst/>
          </a:prstGeom>
          <a:solidFill>
            <a:srgbClr val="000099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F385C0-7BD4-2242-A765-10ED91055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2981471"/>
            <a:ext cx="360362" cy="360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49F1EF-D229-FD45-8C4C-AE46716A0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88" y="2981471"/>
            <a:ext cx="711200" cy="720725"/>
          </a:xfrm>
          <a:prstGeom prst="rect">
            <a:avLst/>
          </a:prstGeom>
          <a:solidFill>
            <a:srgbClr val="000099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7DF38-4B9C-114C-A61F-73CE5F1CE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4" y="3702195"/>
            <a:ext cx="712787" cy="719138"/>
          </a:xfrm>
          <a:prstGeom prst="rect">
            <a:avLst/>
          </a:prstGeom>
          <a:solidFill>
            <a:srgbClr val="000099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9DF61C-42B6-5144-AFF5-0513A09B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88" y="3702195"/>
            <a:ext cx="711200" cy="719138"/>
          </a:xfrm>
          <a:prstGeom prst="rect">
            <a:avLst/>
          </a:prstGeom>
          <a:solidFill>
            <a:srgbClr val="000099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B4B17-0FCC-314E-8575-A22E54A72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6" y="2981471"/>
            <a:ext cx="360363" cy="3603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9F2C0-0646-094F-96AF-07B4DB6B4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6" y="3341833"/>
            <a:ext cx="360363" cy="3603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B6BEE5-7430-344F-A451-CE546701C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3341833"/>
            <a:ext cx="360362" cy="3603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2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1">
            <a:extLst>
              <a:ext uri="{FF2B5EF4-FFF2-40B4-BE49-F238E27FC236}">
                <a16:creationId xmlns:a16="http://schemas.microsoft.com/office/drawing/2014/main" id="{64B9FCAD-7123-A446-A689-DB39A66D7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113" y="549276"/>
            <a:ext cx="243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b="1" dirty="0">
                <a:solidFill>
                  <a:srgbClr val="CC22BA"/>
                </a:solidFill>
              </a:rPr>
              <a:t>Calculate</a:t>
            </a:r>
          </a:p>
        </p:txBody>
      </p:sp>
      <p:sp>
        <p:nvSpPr>
          <p:cNvPr id="20482" name="TextBox 2">
            <a:extLst>
              <a:ext uri="{FF2B5EF4-FFF2-40B4-BE49-F238E27FC236}">
                <a16:creationId xmlns:a16="http://schemas.microsoft.com/office/drawing/2014/main" id="{FA5DB5F9-3D0E-024E-A24F-78E2DD37B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530" y="2134745"/>
            <a:ext cx="820896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panose="020B05030304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AutoNum type="arabicPeriod"/>
            </a:pPr>
            <a:r>
              <a:rPr lang="en-US" altLang="en-US" dirty="0"/>
              <a:t>How many iron atoms can be inside a cube with a 30 nm, 10 and 3nm  edge?</a:t>
            </a:r>
          </a:p>
          <a:p>
            <a:pPr>
              <a:buFontTx/>
              <a:buAutoNum type="arabicPeriod"/>
            </a:pPr>
            <a:endParaRPr lang="en-US" altLang="en-US" dirty="0"/>
          </a:p>
          <a:p>
            <a:pPr>
              <a:buFontTx/>
              <a:buAutoNum type="arabicPeriod"/>
            </a:pPr>
            <a:endParaRPr lang="en-US" altLang="en-US" dirty="0"/>
          </a:p>
          <a:p>
            <a:pPr>
              <a:buFontTx/>
              <a:buAutoNum type="arabicPeriod"/>
            </a:pPr>
            <a:endParaRPr lang="en-US" altLang="en-US" dirty="0"/>
          </a:p>
          <a:p>
            <a:pPr>
              <a:buFontTx/>
              <a:buAutoNum type="arabicPeriod"/>
            </a:pPr>
            <a:endParaRPr lang="en-US" altLang="en-US" dirty="0"/>
          </a:p>
          <a:p>
            <a:pPr>
              <a:buFontTx/>
              <a:buAutoNum type="arabicPeriod"/>
            </a:pPr>
            <a:r>
              <a:rPr lang="en-US" altLang="en-US" dirty="0"/>
              <a:t>How many iron atoms are on the surface of each cube?  </a:t>
            </a:r>
          </a:p>
        </p:txBody>
      </p:sp>
    </p:spTree>
    <p:extLst>
      <p:ext uri="{BB962C8B-B14F-4D97-AF65-F5344CB8AC3E}">
        <p14:creationId xmlns:p14="http://schemas.microsoft.com/office/powerpoint/2010/main" val="145724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1492</Words>
  <Application>Microsoft Macintosh PowerPoint</Application>
  <PresentationFormat>Widescreen</PresentationFormat>
  <Paragraphs>365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ＭＳ Ｐゴシック</vt:lpstr>
      <vt:lpstr>新細明體</vt:lpstr>
      <vt:lpstr>Arial</vt:lpstr>
      <vt:lpstr>Arial</vt:lpstr>
      <vt:lpstr>Book Antiqua</vt:lpstr>
      <vt:lpstr>Calibri</vt:lpstr>
      <vt:lpstr>Calibri Light</vt:lpstr>
      <vt:lpstr>標楷體</vt:lpstr>
      <vt:lpstr>Geneva</vt:lpstr>
      <vt:lpstr>Symbol</vt:lpstr>
      <vt:lpstr>Times</vt:lpstr>
      <vt:lpstr>Times New Roman</vt:lpstr>
      <vt:lpstr>Trebuchet MS</vt:lpstr>
      <vt:lpstr>Wingdings 2</vt:lpstr>
      <vt:lpstr>Office Theme</vt:lpstr>
      <vt:lpstr>PowerPoint Presentation</vt:lpstr>
      <vt:lpstr>Session Objectives</vt:lpstr>
      <vt:lpstr>PowerPoint Presentation</vt:lpstr>
      <vt:lpstr>Applications of Nanotechnology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Nano-Scale &amp; Conventional Polymeric Size</vt:lpstr>
      <vt:lpstr>Surface Area</vt:lpstr>
      <vt:lpstr>Percentage of Surface  Atoms</vt:lpstr>
      <vt:lpstr>Surface to Bulk Atoms Ratio</vt:lpstr>
      <vt:lpstr>Surface Area Dependence on Size </vt:lpstr>
      <vt:lpstr>Surface Material Content</vt:lpstr>
      <vt:lpstr>PowerPoint Presentation</vt:lpstr>
      <vt:lpstr>Fabrication  Methods</vt:lpstr>
      <vt:lpstr>PowerPoint Presentation</vt:lpstr>
      <vt:lpstr>PowerPoint Presentation</vt:lpstr>
      <vt:lpstr>Fabrication</vt:lpstr>
      <vt:lpstr>Nano Particles Dimensions</vt:lpstr>
      <vt:lpstr>Some Fabrication Process for Nanomaterials</vt:lpstr>
      <vt:lpstr>Nanofabrication techniques</vt:lpstr>
      <vt:lpstr>Properties</vt:lpstr>
      <vt:lpstr>Some physical properties affected  by size</vt:lpstr>
      <vt:lpstr>Thermal: melting point</vt:lpstr>
      <vt:lpstr>Melting Point Dependence on Particle Size</vt:lpstr>
      <vt:lpstr>Bulk vs. Surface Properties</vt:lpstr>
      <vt:lpstr>Challenges in Nanotechnology</vt:lpstr>
      <vt:lpstr>Recess</vt:lpstr>
      <vt:lpstr>Surface Tension</vt:lpstr>
      <vt:lpstr>Young-Laplace equation</vt:lpstr>
      <vt:lpstr>Solid Wall-Liquid Interactions</vt:lpstr>
      <vt:lpstr>Typically:</vt:lpstr>
      <vt:lpstr>PowerPoint Presentation</vt:lpstr>
      <vt:lpstr>Measuring surface tension</vt:lpstr>
      <vt:lpstr>What is the height of a “puddle”?</vt:lpstr>
      <vt:lpstr>PowerPoint Presentation</vt:lpstr>
      <vt:lpstr>What is the pressure inside a bubble?</vt:lpstr>
      <vt:lpstr>PowerPoint Presentation</vt:lpstr>
      <vt:lpstr>Surface tension of various liquids in dyn/cm against air.  Mixture %'s are by weight;  dyne/cm is also called mN/m in S.I. units</vt:lpstr>
      <vt:lpstr>Video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Jaime Bonilla Ríos</dc:creator>
  <cp:keywords/>
  <dc:description/>
  <cp:lastModifiedBy>Jaime Bonilla Ríos</cp:lastModifiedBy>
  <cp:revision>49</cp:revision>
  <dcterms:created xsi:type="dcterms:W3CDTF">2020-02-10T06:36:51Z</dcterms:created>
  <dcterms:modified xsi:type="dcterms:W3CDTF">2020-02-17T07:15:22Z</dcterms:modified>
  <cp:category/>
</cp:coreProperties>
</file>